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831" r:id="rId3"/>
    <p:sldId id="827" r:id="rId4"/>
    <p:sldId id="261" r:id="rId5"/>
    <p:sldId id="262" r:id="rId6"/>
    <p:sldId id="832" r:id="rId7"/>
    <p:sldId id="833" r:id="rId8"/>
    <p:sldId id="839" r:id="rId9"/>
    <p:sldId id="266" r:id="rId10"/>
    <p:sldId id="838" r:id="rId11"/>
    <p:sldId id="822" r:id="rId12"/>
    <p:sldId id="837" r:id="rId13"/>
    <p:sldId id="835" r:id="rId14"/>
    <p:sldId id="836" r:id="rId15"/>
    <p:sldId id="841" r:id="rId16"/>
    <p:sldId id="830" r:id="rId1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B45F"/>
    <a:srgbClr val="EE5A39"/>
    <a:srgbClr val="174C5A"/>
    <a:srgbClr val="42AFA8"/>
    <a:srgbClr val="91C3BA"/>
    <a:srgbClr val="DFD5C5"/>
    <a:srgbClr val="7E1336"/>
    <a:srgbClr val="EC8081"/>
    <a:srgbClr val="F6CAAC"/>
    <a:srgbClr val="F8E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7FD74-B8F0-4AC1-BF12-C6897D31F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84A7D9-7E6B-426A-B6DF-12ACB3472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8F7096-8DA1-4D09-8717-CDC608A90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9761-0CAA-4075-8887-9F15BB9700C6}" type="datetimeFigureOut">
              <a:rPr lang="es-CL" smtClean="0"/>
              <a:t>13-10-2020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EB1CDE-94FF-4706-A545-AE50870B4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55A2D1-0AFF-49DE-B635-E6E7FC29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1AF9-852C-426E-A7AA-1CA7C939BB6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75125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AA001-BE7F-4F8D-9E8B-18AF7C14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7CDB40E-FAE9-437A-9BBF-B3DBC820A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C3F17F-B478-4C98-936A-4439BCE6C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9761-0CAA-4075-8887-9F15BB9700C6}" type="datetimeFigureOut">
              <a:rPr lang="es-CL" smtClean="0"/>
              <a:t>13-10-2020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E0814A-7013-4647-A7D3-954CC457B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2E987F-8F81-4E5F-B6C0-F8A8E4662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1AF9-852C-426E-A7AA-1CA7C939BB6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7119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759CB6D-766A-4335-BFBF-0A10413D5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03C0C13-D326-4F7D-A783-2DFB052D5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5A55A6-F0C5-4B13-A6F3-8778F930D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9761-0CAA-4075-8887-9F15BB9700C6}" type="datetimeFigureOut">
              <a:rPr lang="es-CL" smtClean="0"/>
              <a:t>13-10-2020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ACCAAC-3A6C-4587-B9C2-BC40D4D4D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1B84C1-910F-4CB7-B1E1-B5B61A3A2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1AF9-852C-426E-A7AA-1CA7C939BB6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447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BA6599-3968-418E-86F4-128EC14E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C78951-0379-434B-9AA8-B5428B8E6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2BEB85-D1DB-4BF9-8C91-769447C9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9761-0CAA-4075-8887-9F15BB9700C6}" type="datetimeFigureOut">
              <a:rPr lang="es-CL" smtClean="0"/>
              <a:t>13-10-2020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676DB5-4926-48D4-AEE3-8168E1AF8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A237EF-68F2-4D42-8628-D4C30A78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1AF9-852C-426E-A7AA-1CA7C939BB6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27161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57B29-32E7-4DEF-B137-FEB4792B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A44208-96DA-43CB-BCFC-38119BFF7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88153C-8C7E-4BFD-9559-7F8A90D4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9761-0CAA-4075-8887-9F15BB9700C6}" type="datetimeFigureOut">
              <a:rPr lang="es-CL" smtClean="0"/>
              <a:t>13-10-2020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DAC4F4-4049-4842-9830-C1015659C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D27272-FFFE-4CE8-AE2A-910436A2F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1AF9-852C-426E-A7AA-1CA7C939BB6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65193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DDD388-F413-4966-8945-F87B0C30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A7D6AD-FA5C-4579-A895-97011565E4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90EA499-961E-4E30-927F-2F307116E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12E505-37F9-4374-A9AE-F2BA5F9B8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9761-0CAA-4075-8887-9F15BB9700C6}" type="datetimeFigureOut">
              <a:rPr lang="es-CL" smtClean="0"/>
              <a:t>13-10-2020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59919F5-66C1-4A03-BE36-02081FE4B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3172AF-B517-4A84-99D1-31AB5D46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1AF9-852C-426E-A7AA-1CA7C939BB6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53763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CBC46-7A26-41CC-B7E8-F417ABFD2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41BE4C-7690-4D34-8CEA-029F2B303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A588915-C996-45B0-A2CD-B30FF4FDC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1ADAB8A-3D4C-4D07-BF66-364D83BC79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97B3812-281C-4576-97A4-D1376BAEF6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C2D66B3-5C67-4F77-9AE6-6D38C71E2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9761-0CAA-4075-8887-9F15BB9700C6}" type="datetimeFigureOut">
              <a:rPr lang="es-CL" smtClean="0"/>
              <a:t>13-10-2020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8DF8B6E-4188-4493-86CA-1B24DECE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D6D276C-8630-4519-A58A-06AE6AF5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1AF9-852C-426E-A7AA-1CA7C939BB6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1580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13DB48-AF4F-4168-BC42-9EE11296C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F8EDE9-DF7D-43A6-B8BE-80DCD41D7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9761-0CAA-4075-8887-9F15BB9700C6}" type="datetimeFigureOut">
              <a:rPr lang="es-CL" smtClean="0"/>
              <a:t>13-10-2020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58A7583-127C-4369-888D-E34BC3F1E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48CB68-CF9A-4058-B91C-3C8458828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1AF9-852C-426E-A7AA-1CA7C939BB6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2426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9A77C32-6FDD-4342-9699-E81D51CAB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9761-0CAA-4075-8887-9F15BB9700C6}" type="datetimeFigureOut">
              <a:rPr lang="es-CL" smtClean="0"/>
              <a:t>13-10-2020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BD96215-F792-4D3E-ABC9-4C196017D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52FF60-2574-458B-AB48-9D1F2711A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1AF9-852C-426E-A7AA-1CA7C939BB6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8471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B77B10-DCC2-475D-9E4E-C0ACC4D6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0A7170-E1EF-4588-925C-781FCA470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93F50B7-6E3A-45B4-BD47-722038A95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A5996ED-4240-470E-8C0E-6EC1FC105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9761-0CAA-4075-8887-9F15BB9700C6}" type="datetimeFigureOut">
              <a:rPr lang="es-CL" smtClean="0"/>
              <a:t>13-10-2020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DE5EE0-D861-44D2-A676-CF328B690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BE2F2C9-CB77-4AF7-B2EE-A5332FB6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1AF9-852C-426E-A7AA-1CA7C939BB6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81945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9EC3B-CFD2-4802-8ECB-B9EEC07F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89EAB70-A4BF-4C62-9190-E0FD1CEFD1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626B71-E50D-4825-B61B-998F688E2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3759174-420C-4A9D-A943-6095CCA1F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9761-0CAA-4075-8887-9F15BB9700C6}" type="datetimeFigureOut">
              <a:rPr lang="es-CL" smtClean="0"/>
              <a:t>13-10-2020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37FCE2-A4FB-4CF8-AC53-A8691BCF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01B9BF-D0AA-4E95-A305-A50504BB2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1AF9-852C-426E-A7AA-1CA7C939BB6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1419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C9A9E81-E0E0-4567-B8D5-334198229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FE55BD-C18F-49D7-8C3F-B47CC40A3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92640B-5CFC-44ED-B65D-FB50CDFCA9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A9761-0CAA-4075-8887-9F15BB9700C6}" type="datetimeFigureOut">
              <a:rPr lang="es-CL" smtClean="0"/>
              <a:t>13-10-2020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4C2E1B-08E0-4859-9888-22A66B958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1AEE11-0BA5-4A02-B201-74872F2BD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1AF9-852C-426E-A7AA-1CA7C939BB6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3650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oresantiago.cl/core-analizo-futuro-plan-regulador-de-la-pintana/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4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957C5FA8-BBE0-4598-8CC3-130F72F6E1EF}"/>
              </a:ext>
            </a:extLst>
          </p:cNvPr>
          <p:cNvGrpSpPr/>
          <p:nvPr/>
        </p:nvGrpSpPr>
        <p:grpSpPr>
          <a:xfrm>
            <a:off x="113010" y="921587"/>
            <a:ext cx="2089194" cy="354623"/>
            <a:chOff x="5286375" y="2995888"/>
            <a:chExt cx="2089194" cy="354623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036ECC37-74D7-490F-A7FE-EE71553D1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6375" y="2995888"/>
              <a:ext cx="2089194" cy="354623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1167DAD6-108B-4D16-A44F-1E0994F4EA48}"/>
                </a:ext>
              </a:extLst>
            </p:cNvPr>
            <p:cNvSpPr txBox="1"/>
            <p:nvPr/>
          </p:nvSpPr>
          <p:spPr>
            <a:xfrm>
              <a:off x="5286375" y="3042020"/>
              <a:ext cx="1870119" cy="30849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s-CL" sz="1400" dirty="0">
                  <a:solidFill>
                    <a:srgbClr val="FFC000"/>
                  </a:solidFill>
                </a:rPr>
                <a:t>Busca tu municipio</a:t>
              </a:r>
            </a:p>
          </p:txBody>
        </p: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DC9DDB0-F8B6-4E48-B66C-CCEFD6EC1313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08ADB225-3DE6-4495-A386-B6123046638A}"/>
              </a:ext>
            </a:extLst>
          </p:cNvPr>
          <p:cNvSpPr txBox="1"/>
          <p:nvPr/>
        </p:nvSpPr>
        <p:spPr>
          <a:xfrm>
            <a:off x="3166937" y="2510411"/>
            <a:ext cx="2340000" cy="2916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marL="0" marR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Ciudadanos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D13515A8-62D5-421A-9007-8F2D60FE5ACA}"/>
              </a:ext>
            </a:extLst>
          </p:cNvPr>
          <p:cNvSpPr txBox="1"/>
          <p:nvPr/>
        </p:nvSpPr>
        <p:spPr>
          <a:xfrm>
            <a:off x="7152012" y="2516327"/>
            <a:ext cx="2340000" cy="2916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marL="0" marR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Gestión Municipal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7024A95C-4345-426E-8B8E-C21A6E43A7C5}"/>
              </a:ext>
            </a:extLst>
          </p:cNvPr>
          <p:cNvSpPr txBox="1"/>
          <p:nvPr/>
        </p:nvSpPr>
        <p:spPr>
          <a:xfrm>
            <a:off x="7152012" y="3085478"/>
            <a:ext cx="2340000" cy="2923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marL="0" marR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Planificación Territorial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586586AE-CF49-4D13-B9AF-6D9F520B85D4}"/>
              </a:ext>
            </a:extLst>
          </p:cNvPr>
          <p:cNvSpPr txBox="1"/>
          <p:nvPr/>
        </p:nvSpPr>
        <p:spPr>
          <a:xfrm>
            <a:off x="3166937" y="3084117"/>
            <a:ext cx="2340000" cy="2916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marL="0" marR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Desarrollo y Equidad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22A31E44-C11B-41C0-8325-A6FA8B2E60C8}"/>
              </a:ext>
            </a:extLst>
          </p:cNvPr>
          <p:cNvSpPr txBox="1"/>
          <p:nvPr/>
        </p:nvSpPr>
        <p:spPr>
          <a:xfrm>
            <a:off x="7152012" y="1947176"/>
            <a:ext cx="2340000" cy="2916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Hogar y Vivienda </a:t>
            </a:r>
          </a:p>
        </p:txBody>
      </p:sp>
      <p:sp>
        <p:nvSpPr>
          <p:cNvPr id="18" name="CuadroTexto 17">
            <a:hlinkClick r:id="" action="ppaction://noaction"/>
            <a:extLst>
              <a:ext uri="{FF2B5EF4-FFF2-40B4-BE49-F238E27FC236}">
                <a16:creationId xmlns:a16="http://schemas.microsoft.com/office/drawing/2014/main" id="{3EFAE733-8F81-4706-9B26-3623EDF87070}"/>
              </a:ext>
            </a:extLst>
          </p:cNvPr>
          <p:cNvSpPr txBox="1"/>
          <p:nvPr/>
        </p:nvSpPr>
        <p:spPr>
          <a:xfrm>
            <a:off x="5266991" y="4121480"/>
            <a:ext cx="2340000" cy="29160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1200" b="1" dirty="0">
                <a:solidFill>
                  <a:schemeClr val="bg1"/>
                </a:solidFill>
              </a:rPr>
              <a:t>Glosario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78B6F2F-02A4-43D8-83C8-764DCCAC3339}"/>
              </a:ext>
            </a:extLst>
          </p:cNvPr>
          <p:cNvSpPr txBox="1"/>
          <p:nvPr/>
        </p:nvSpPr>
        <p:spPr>
          <a:xfrm>
            <a:off x="3166937" y="1898696"/>
            <a:ext cx="2340000" cy="29160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Comuna</a:t>
            </a:r>
          </a:p>
        </p:txBody>
      </p:sp>
      <p:sp>
        <p:nvSpPr>
          <p:cNvPr id="43" name="Freeform 183">
            <a:extLst>
              <a:ext uri="{FF2B5EF4-FFF2-40B4-BE49-F238E27FC236}">
                <a16:creationId xmlns:a16="http://schemas.microsoft.com/office/drawing/2014/main" id="{253111AE-7B8C-47CC-8976-708179EF834E}"/>
              </a:ext>
            </a:extLst>
          </p:cNvPr>
          <p:cNvSpPr>
            <a:spLocks noEditPoints="1"/>
          </p:cNvSpPr>
          <p:nvPr/>
        </p:nvSpPr>
        <p:spPr bwMode="auto">
          <a:xfrm>
            <a:off x="-1132" y="3628083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3" name="Imagen 1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FD1169E6-9396-4C95-A8CC-392D36A61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  <p:sp>
        <p:nvSpPr>
          <p:cNvPr id="19" name="TextBox 34">
            <a:extLst>
              <a:ext uri="{FF2B5EF4-FFF2-40B4-BE49-F238E27FC236}">
                <a16:creationId xmlns:a16="http://schemas.microsoft.com/office/drawing/2014/main" id="{A2EE10F5-27B6-499B-BE90-52D7CE403CA9}"/>
              </a:ext>
            </a:extLst>
          </p:cNvPr>
          <p:cNvSpPr txBox="1"/>
          <p:nvPr/>
        </p:nvSpPr>
        <p:spPr>
          <a:xfrm>
            <a:off x="-1132" y="5663715"/>
            <a:ext cx="12217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kumimoji="0" lang="es-CL" sz="1200" b="1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Algo de historia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: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</a:t>
            </a:r>
            <a:r>
              <a:rPr lang="es-CL" sz="1200" dirty="0">
                <a:solidFill>
                  <a:prstClr val="white">
                    <a:lumMod val="65000"/>
                  </a:prstClr>
                </a:solidFill>
              </a:rPr>
              <a:t>Los primeros habitantes de La Pintana fueron los picunches (subgrupo mapuche) que poblaron los territorios que más tarde serían cedidos al Gobernador de Chile y Virrey del Perú, don Ambrosio O'Higgins, como premio por su lealtad a la corona española. Más tarde, su hijo Bernardo O'Higgins subdividió estas tierras asignándolas a un grupo de colaboradores en la causa de la Independencia del país quienes se abocaron a la construcción de canales de regadío y convirtieron el sector en una rica zona agrícola apta para todo cultivo, entre los que destacaban viñedos, frutales y la utilización de terrenos para la crianza de ganado.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751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 p14:presetBounceEnd="53333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1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11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  <p:bldP spid="19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4A7EE91-D629-42DD-8880-37061C015F50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35" name="Freeform 183">
            <a:extLst>
              <a:ext uri="{FF2B5EF4-FFF2-40B4-BE49-F238E27FC236}">
                <a16:creationId xmlns:a16="http://schemas.microsoft.com/office/drawing/2014/main" id="{D7563390-EF18-4B5F-9334-7720263AD185}"/>
              </a:ext>
            </a:extLst>
          </p:cNvPr>
          <p:cNvSpPr>
            <a:spLocks noEditPoints="1"/>
          </p:cNvSpPr>
          <p:nvPr/>
        </p:nvSpPr>
        <p:spPr bwMode="auto">
          <a:xfrm>
            <a:off x="-1132" y="3618558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" name="Imagen 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771807A-2FFD-418A-83F1-E81A32245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A0AA8C9-8762-4168-8A53-AE2F26DCA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687" y="4967585"/>
            <a:ext cx="3759393" cy="1854295"/>
          </a:xfrm>
          <a:prstGeom prst="rect">
            <a:avLst/>
          </a:prstGeom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38EB3213-F478-4699-9B49-CF623AC87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52817"/>
              </p:ext>
            </p:extLst>
          </p:nvPr>
        </p:nvGraphicFramePr>
        <p:xfrm>
          <a:off x="239990" y="1625485"/>
          <a:ext cx="2988985" cy="3241788"/>
        </p:xfrm>
        <a:graphic>
          <a:graphicData uri="http://schemas.openxmlformats.org/drawingml/2006/table">
            <a:tbl>
              <a:tblPr/>
              <a:tblGrid>
                <a:gridCol w="936466">
                  <a:extLst>
                    <a:ext uri="{9D8B030D-6E8A-4147-A177-3AD203B41FA5}">
                      <a16:colId xmlns:a16="http://schemas.microsoft.com/office/drawing/2014/main" val="266913452"/>
                    </a:ext>
                  </a:extLst>
                </a:gridCol>
                <a:gridCol w="2052519">
                  <a:extLst>
                    <a:ext uri="{9D8B030D-6E8A-4147-A177-3AD203B41FA5}">
                      <a16:colId xmlns:a16="http://schemas.microsoft.com/office/drawing/2014/main" val="2183178728"/>
                    </a:ext>
                  </a:extLst>
                </a:gridCol>
              </a:tblGrid>
              <a:tr h="558008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prioridad Social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Porcentaje de población comunal viviendo bajo la línea de pobreza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6627210"/>
                  </a:ext>
                </a:extLst>
              </a:tr>
              <a:tr h="407521">
                <a:tc>
                  <a:txBody>
                    <a:bodyPr/>
                    <a:lstStyle/>
                    <a:p>
                      <a:pPr algn="l" fontAlgn="ctr"/>
                      <a:endParaRPr lang="es-CL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Intensidad de la pobreza de la población comunal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3401708"/>
                  </a:ext>
                </a:extLst>
              </a:tr>
              <a:tr h="284698">
                <a:tc>
                  <a:txBody>
                    <a:bodyPr/>
                    <a:lstStyle/>
                    <a:p>
                      <a:pPr algn="l" fontAlgn="ctr"/>
                      <a:endParaRPr lang="es-CL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Cobertura </a:t>
                      </a:r>
                      <a:r>
                        <a:rPr lang="es-CL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pre-escolar</a:t>
                      </a:r>
                      <a:endParaRPr lang="es-CL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7635245"/>
                  </a:ext>
                </a:extLst>
              </a:tr>
              <a:tr h="284698">
                <a:tc>
                  <a:txBody>
                    <a:bodyPr/>
                    <a:lstStyle/>
                    <a:p>
                      <a:pPr algn="l" fontAlgn="ctr"/>
                      <a:endParaRPr lang="es-C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Resultados pruebas SIMCE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2405741"/>
                  </a:ext>
                </a:extLst>
              </a:tr>
              <a:tr h="407521">
                <a:tc>
                  <a:txBody>
                    <a:bodyPr/>
                    <a:lstStyle/>
                    <a:p>
                      <a:pPr algn="l" fontAlgn="ctr"/>
                      <a:endParaRPr lang="es-C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Población de 25 años y más con 13 y más años de estudio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8817918"/>
                  </a:ext>
                </a:extLst>
              </a:tr>
              <a:tr h="407521"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Índice de saneamiento</a:t>
                      </a: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Disponibilidad de agua dentro de la vivienda </a:t>
                      </a: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6932015"/>
                  </a:ext>
                </a:extLst>
              </a:tr>
              <a:tr h="284698"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Medio de eliminación de excretas </a:t>
                      </a: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8836896"/>
                  </a:ext>
                </a:extLst>
              </a:tr>
              <a:tr h="607123"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índice de accesibilidad tecnológica </a:t>
                      </a: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TV a color; teléfono celular; teléfono fijo; acceso a Internet y computador</a:t>
                      </a: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5381611"/>
                  </a:ext>
                </a:extLst>
              </a:tr>
            </a:tbl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4F0DC7D8-244E-468F-8B26-B8CCB988C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650" y="1173560"/>
            <a:ext cx="5170402" cy="241177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8A6A92E-D8B0-4A73-BCDC-52439FEE2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650" y="3618558"/>
            <a:ext cx="5173248" cy="1036281"/>
          </a:xfrm>
          <a:prstGeom prst="rect">
            <a:avLst/>
          </a:prstGeom>
        </p:spPr>
      </p:pic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6F08C242-7EB7-4D19-AAEA-E76B8E48F29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60084" y="2682320"/>
            <a:ext cx="1473816" cy="1080054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E7B506-06E2-490C-AED2-0498D635108A}"/>
              </a:ext>
            </a:extLst>
          </p:cNvPr>
          <p:cNvSpPr txBox="1"/>
          <p:nvPr/>
        </p:nvSpPr>
        <p:spPr>
          <a:xfrm>
            <a:off x="238369" y="805675"/>
            <a:ext cx="1635592" cy="276999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es-CL" sz="1200" b="1" dirty="0"/>
              <a:t>Hogar y vivienda</a:t>
            </a:r>
          </a:p>
        </p:txBody>
      </p:sp>
    </p:spTree>
    <p:extLst>
      <p:ext uri="{BB962C8B-B14F-4D97-AF65-F5344CB8AC3E}">
        <p14:creationId xmlns:p14="http://schemas.microsoft.com/office/powerpoint/2010/main" val="192223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4A7EE91-D629-42DD-8880-37061C015F50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118" name="CuadroTexto 117">
            <a:extLst>
              <a:ext uri="{FF2B5EF4-FFF2-40B4-BE49-F238E27FC236}">
                <a16:creationId xmlns:a16="http://schemas.microsoft.com/office/drawing/2014/main" id="{6801B3A3-55F3-4A11-B1DF-F0B6A6EF21BF}"/>
              </a:ext>
            </a:extLst>
          </p:cNvPr>
          <p:cNvSpPr txBox="1"/>
          <p:nvPr/>
        </p:nvSpPr>
        <p:spPr>
          <a:xfrm>
            <a:off x="183533" y="904383"/>
            <a:ext cx="1685924" cy="29238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indent="0" algn="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Gestión Municipal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44BF62E-57A8-48A1-AC61-0C13A22C1FF6}"/>
              </a:ext>
            </a:extLst>
          </p:cNvPr>
          <p:cNvSpPr txBox="1"/>
          <p:nvPr/>
        </p:nvSpPr>
        <p:spPr>
          <a:xfrm>
            <a:off x="2321388" y="904383"/>
            <a:ext cx="3365037" cy="2923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s-CL"/>
            </a:defPPr>
            <a:lvl1pPr marR="0" indent="0" algn="r" defTabSz="121901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1"/>
            </a:lvl1pPr>
          </a:lstStyle>
          <a:p>
            <a:pPr algn="ctr"/>
            <a:r>
              <a:rPr lang="es-CL" b="0" dirty="0">
                <a:highlight>
                  <a:srgbClr val="FFFF00"/>
                </a:highlight>
              </a:rPr>
              <a:t>Ingresos municipales por habitante </a:t>
            </a:r>
          </a:p>
        </p:txBody>
      </p:sp>
      <p:sp>
        <p:nvSpPr>
          <p:cNvPr id="30" name="Freeform 183">
            <a:extLst>
              <a:ext uri="{FF2B5EF4-FFF2-40B4-BE49-F238E27FC236}">
                <a16:creationId xmlns:a16="http://schemas.microsoft.com/office/drawing/2014/main" id="{4D74D7D2-8BDE-4EB2-90F6-BFFAB2F0037C}"/>
              </a:ext>
            </a:extLst>
          </p:cNvPr>
          <p:cNvSpPr>
            <a:spLocks noEditPoints="1"/>
          </p:cNvSpPr>
          <p:nvPr/>
        </p:nvSpPr>
        <p:spPr bwMode="auto">
          <a:xfrm>
            <a:off x="-1132" y="3618558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C05E8D64-C2DA-4439-866B-22F0D44E3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922DDAE-8424-4935-B187-BBD70EAD8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02" y="1851615"/>
            <a:ext cx="5690864" cy="353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5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4A7EE91-D629-42DD-8880-37061C015F50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118" name="CuadroTexto 117">
            <a:extLst>
              <a:ext uri="{FF2B5EF4-FFF2-40B4-BE49-F238E27FC236}">
                <a16:creationId xmlns:a16="http://schemas.microsoft.com/office/drawing/2014/main" id="{6801B3A3-55F3-4A11-B1DF-F0B6A6EF21BF}"/>
              </a:ext>
            </a:extLst>
          </p:cNvPr>
          <p:cNvSpPr txBox="1"/>
          <p:nvPr/>
        </p:nvSpPr>
        <p:spPr>
          <a:xfrm>
            <a:off x="183533" y="904383"/>
            <a:ext cx="1685924" cy="29238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indent="0" algn="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Gestión Municipal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44BF62E-57A8-48A1-AC61-0C13A22C1FF6}"/>
              </a:ext>
            </a:extLst>
          </p:cNvPr>
          <p:cNvSpPr txBox="1"/>
          <p:nvPr/>
        </p:nvSpPr>
        <p:spPr>
          <a:xfrm>
            <a:off x="2321388" y="904383"/>
            <a:ext cx="3365037" cy="2923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s-CL"/>
            </a:defPPr>
            <a:lvl1pPr marR="0" indent="0" algn="r" defTabSz="121901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1"/>
            </a:lvl1pPr>
          </a:lstStyle>
          <a:p>
            <a:pPr algn="ctr"/>
            <a:endParaRPr lang="es-CL" b="0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F79D319A-974D-46F1-81D6-2C48CCF9DCB3}"/>
              </a:ext>
            </a:extLst>
          </p:cNvPr>
          <p:cNvSpPr txBox="1"/>
          <p:nvPr/>
        </p:nvSpPr>
        <p:spPr>
          <a:xfrm>
            <a:off x="330663" y="1669782"/>
            <a:ext cx="24030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6. Fondo Común Municipal (FCM)</a:t>
            </a:r>
            <a:endParaRPr lang="es-CL" sz="1200" dirty="0"/>
          </a:p>
        </p:txBody>
      </p:sp>
      <p:sp>
        <p:nvSpPr>
          <p:cNvPr id="30" name="Freeform 183">
            <a:extLst>
              <a:ext uri="{FF2B5EF4-FFF2-40B4-BE49-F238E27FC236}">
                <a16:creationId xmlns:a16="http://schemas.microsoft.com/office/drawing/2014/main" id="{4D74D7D2-8BDE-4EB2-90F6-BFFAB2F0037C}"/>
              </a:ext>
            </a:extLst>
          </p:cNvPr>
          <p:cNvSpPr>
            <a:spLocks noEditPoints="1"/>
          </p:cNvSpPr>
          <p:nvPr/>
        </p:nvSpPr>
        <p:spPr bwMode="auto">
          <a:xfrm>
            <a:off x="-1132" y="3618558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C05E8D64-C2DA-4439-866B-22F0D44E3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3741EDF-5993-47A2-9196-4F289B3D3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424" y="1266759"/>
            <a:ext cx="6839301" cy="2552831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8FF5D31-045D-4CE9-A423-359D13960087}"/>
              </a:ext>
            </a:extLst>
          </p:cNvPr>
          <p:cNvCxnSpPr>
            <a:cxnSpLocks/>
            <a:stCxn id="33" idx="3"/>
            <a:endCxn id="4" idx="1"/>
          </p:cNvCxnSpPr>
          <p:nvPr/>
        </p:nvCxnSpPr>
        <p:spPr>
          <a:xfrm>
            <a:off x="2733675" y="1808282"/>
            <a:ext cx="2066749" cy="734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07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4A7EE91-D629-42DD-8880-37061C015F50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118" name="CuadroTexto 117">
            <a:extLst>
              <a:ext uri="{FF2B5EF4-FFF2-40B4-BE49-F238E27FC236}">
                <a16:creationId xmlns:a16="http://schemas.microsoft.com/office/drawing/2014/main" id="{6801B3A3-55F3-4A11-B1DF-F0B6A6EF21BF}"/>
              </a:ext>
            </a:extLst>
          </p:cNvPr>
          <p:cNvSpPr txBox="1"/>
          <p:nvPr/>
        </p:nvSpPr>
        <p:spPr>
          <a:xfrm>
            <a:off x="183533" y="904383"/>
            <a:ext cx="1685924" cy="29238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indent="0" algn="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Gestión Municipal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44BF62E-57A8-48A1-AC61-0C13A22C1FF6}"/>
              </a:ext>
            </a:extLst>
          </p:cNvPr>
          <p:cNvSpPr txBox="1"/>
          <p:nvPr/>
        </p:nvSpPr>
        <p:spPr>
          <a:xfrm>
            <a:off x="2321388" y="904383"/>
            <a:ext cx="3365037" cy="2769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s-CL"/>
            </a:defPPr>
            <a:lvl1pPr marR="0" indent="0" algn="r" defTabSz="121901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1"/>
            </a:lvl1pPr>
          </a:lstStyle>
          <a:p>
            <a:pPr algn="ctr"/>
            <a:r>
              <a:rPr lang="es-CL" sz="1200" b="0" dirty="0">
                <a:highlight>
                  <a:srgbClr val="FFFF00"/>
                </a:highlight>
              </a:rPr>
              <a:t>Gastos municipales por habitante </a:t>
            </a:r>
          </a:p>
        </p:txBody>
      </p:sp>
      <p:sp>
        <p:nvSpPr>
          <p:cNvPr id="30" name="Freeform 183">
            <a:extLst>
              <a:ext uri="{FF2B5EF4-FFF2-40B4-BE49-F238E27FC236}">
                <a16:creationId xmlns:a16="http://schemas.microsoft.com/office/drawing/2014/main" id="{4D74D7D2-8BDE-4EB2-90F6-BFFAB2F0037C}"/>
              </a:ext>
            </a:extLst>
          </p:cNvPr>
          <p:cNvSpPr>
            <a:spLocks noEditPoints="1"/>
          </p:cNvSpPr>
          <p:nvPr/>
        </p:nvSpPr>
        <p:spPr bwMode="auto">
          <a:xfrm>
            <a:off x="-1132" y="3618558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14A3CCA-7F5A-47CB-A0F7-68DE556BEC2C}"/>
              </a:ext>
            </a:extLst>
          </p:cNvPr>
          <p:cNvSpPr txBox="1"/>
          <p:nvPr/>
        </p:nvSpPr>
        <p:spPr>
          <a:xfrm>
            <a:off x="227244" y="2018731"/>
            <a:ext cx="509723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1. Gastos de Operación; que son los gastos fijos en que incurren todas las Municipalidades para su funcionamiento administrativo. Se dividen en Gastos de Personal y Gastos en Bienes y Servicios (Bienes y Servicios propiamente tal, Servicios a la Comunidad).</a:t>
            </a:r>
          </a:p>
          <a:p>
            <a:r>
              <a:rPr lang="es-CL" sz="1200" dirty="0"/>
              <a:t>2. Gastos de Transferencias; donde se efectúan aportes sin que exista una prestación en bienes o servicios de quienes las reciben. Existen transferencias al Sector Privado (actividades a beneficio, asistencia social, personas en riesgo social) y al Sector Público (SENAME, FCM, Educación, Salud, Asociación Chilena de Municipalidades).</a:t>
            </a:r>
          </a:p>
          <a:p>
            <a:r>
              <a:rPr lang="es-CL" sz="1200" dirty="0"/>
              <a:t>3. Gastos de Inversión; que implica aportes de capital directo en beneficio a la comuna (pavimentación, construcción de puentes y pasarelas, alumbrado público, saneamiento, áreas verdes) o al Municipio (equipamiento municipal, vehículos, maquinarias, aseo y ornato, terrenos, inmuebles).</a:t>
            </a:r>
          </a:p>
        </p:txBody>
      </p:sp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E43DD750-D479-4FD6-9710-79FCD9F3B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E68091C-8D7A-48BC-9C8C-E686DF79A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90" y="1113617"/>
            <a:ext cx="5675542" cy="275353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D34B3F9-CB90-49CB-8E0B-E52ACB502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146" y="3379284"/>
            <a:ext cx="5226319" cy="35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9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4A7EE91-D629-42DD-8880-37061C015F50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118" name="CuadroTexto 117">
            <a:extLst>
              <a:ext uri="{FF2B5EF4-FFF2-40B4-BE49-F238E27FC236}">
                <a16:creationId xmlns:a16="http://schemas.microsoft.com/office/drawing/2014/main" id="{6801B3A3-55F3-4A11-B1DF-F0B6A6EF21BF}"/>
              </a:ext>
            </a:extLst>
          </p:cNvPr>
          <p:cNvSpPr txBox="1"/>
          <p:nvPr/>
        </p:nvSpPr>
        <p:spPr>
          <a:xfrm>
            <a:off x="183532" y="904383"/>
            <a:ext cx="2007217" cy="29238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Planificación Territorial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44BF62E-57A8-48A1-AC61-0C13A22C1FF6}"/>
              </a:ext>
            </a:extLst>
          </p:cNvPr>
          <p:cNvSpPr txBox="1"/>
          <p:nvPr/>
        </p:nvSpPr>
        <p:spPr>
          <a:xfrm>
            <a:off x="2321388" y="904383"/>
            <a:ext cx="3365037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s-CL"/>
            </a:defPPr>
            <a:lvl1pPr marR="0" indent="0" algn="r" defTabSz="121901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1"/>
            </a:lvl1pPr>
          </a:lstStyle>
          <a:p>
            <a:pPr algn="ctr"/>
            <a:r>
              <a:rPr lang="es-CL" sz="1400" dirty="0"/>
              <a:t>P</a:t>
            </a:r>
            <a:r>
              <a:rPr lang="es-CL" sz="1400" u="none" strike="noStrike" dirty="0">
                <a:effectLst/>
              </a:rPr>
              <a:t>lan </a:t>
            </a:r>
            <a:r>
              <a:rPr lang="es-CL" sz="1400" dirty="0"/>
              <a:t>R</a:t>
            </a:r>
            <a:r>
              <a:rPr lang="es-CL" sz="1400" u="none" strike="noStrike" dirty="0">
                <a:effectLst/>
              </a:rPr>
              <a:t>egulador Comunal </a:t>
            </a:r>
            <a:endParaRPr lang="es-CL" b="0" dirty="0"/>
          </a:p>
        </p:txBody>
      </p:sp>
      <p:sp>
        <p:nvSpPr>
          <p:cNvPr id="30" name="Freeform 183">
            <a:extLst>
              <a:ext uri="{FF2B5EF4-FFF2-40B4-BE49-F238E27FC236}">
                <a16:creationId xmlns:a16="http://schemas.microsoft.com/office/drawing/2014/main" id="{4D74D7D2-8BDE-4EB2-90F6-BFFAB2F0037C}"/>
              </a:ext>
            </a:extLst>
          </p:cNvPr>
          <p:cNvSpPr>
            <a:spLocks noEditPoints="1"/>
          </p:cNvSpPr>
          <p:nvPr/>
        </p:nvSpPr>
        <p:spPr bwMode="auto">
          <a:xfrm>
            <a:off x="-1132" y="3618558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C05E8D64-C2DA-4439-866B-22F0D44E3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1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4A7EE91-D629-42DD-8880-37061C015F50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118" name="CuadroTexto 117">
            <a:extLst>
              <a:ext uri="{FF2B5EF4-FFF2-40B4-BE49-F238E27FC236}">
                <a16:creationId xmlns:a16="http://schemas.microsoft.com/office/drawing/2014/main" id="{6801B3A3-55F3-4A11-B1DF-F0B6A6EF21BF}"/>
              </a:ext>
            </a:extLst>
          </p:cNvPr>
          <p:cNvSpPr txBox="1"/>
          <p:nvPr/>
        </p:nvSpPr>
        <p:spPr>
          <a:xfrm>
            <a:off x="183532" y="904383"/>
            <a:ext cx="2007217" cy="29238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Planificación Territorial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44BF62E-57A8-48A1-AC61-0C13A22C1FF6}"/>
              </a:ext>
            </a:extLst>
          </p:cNvPr>
          <p:cNvSpPr txBox="1"/>
          <p:nvPr/>
        </p:nvSpPr>
        <p:spPr>
          <a:xfrm>
            <a:off x="2321388" y="904383"/>
            <a:ext cx="3365037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s-CL"/>
            </a:defPPr>
            <a:lvl1pPr marR="0" indent="0" algn="r" defTabSz="121901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1"/>
            </a:lvl1pPr>
          </a:lstStyle>
          <a:p>
            <a:pPr algn="ctr"/>
            <a:r>
              <a:rPr lang="es-CL" sz="1400" dirty="0"/>
              <a:t>P</a:t>
            </a:r>
            <a:r>
              <a:rPr lang="es-CL" sz="1400" u="none" strike="noStrike" dirty="0">
                <a:effectLst/>
              </a:rPr>
              <a:t>lan de Desarrollo </a:t>
            </a:r>
            <a:r>
              <a:rPr lang="es-CL" sz="1400" dirty="0"/>
              <a:t>C</a:t>
            </a:r>
            <a:r>
              <a:rPr lang="es-CL" sz="1400" u="none" strike="noStrike" dirty="0">
                <a:effectLst/>
              </a:rPr>
              <a:t>omunal </a:t>
            </a:r>
            <a:endParaRPr lang="es-CL" b="0" dirty="0"/>
          </a:p>
        </p:txBody>
      </p:sp>
      <p:sp>
        <p:nvSpPr>
          <p:cNvPr id="30" name="Freeform 183">
            <a:extLst>
              <a:ext uri="{FF2B5EF4-FFF2-40B4-BE49-F238E27FC236}">
                <a16:creationId xmlns:a16="http://schemas.microsoft.com/office/drawing/2014/main" id="{4D74D7D2-8BDE-4EB2-90F6-BFFAB2F0037C}"/>
              </a:ext>
            </a:extLst>
          </p:cNvPr>
          <p:cNvSpPr>
            <a:spLocks noEditPoints="1"/>
          </p:cNvSpPr>
          <p:nvPr/>
        </p:nvSpPr>
        <p:spPr bwMode="auto">
          <a:xfrm>
            <a:off x="-1132" y="3618558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C05E8D64-C2DA-4439-866B-22F0D44E3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CF0E9F6-1A0E-4A14-AC8E-392BD3FDE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746" y="1527325"/>
            <a:ext cx="7023086" cy="514495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987EB68-25A9-4FAD-BD27-BBD9A64D46C4}"/>
              </a:ext>
            </a:extLst>
          </p:cNvPr>
          <p:cNvSpPr txBox="1"/>
          <p:nvPr/>
        </p:nvSpPr>
        <p:spPr>
          <a:xfrm>
            <a:off x="6187799" y="78896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>
                <a:hlinkClick r:id="rId6"/>
              </a:rPr>
              <a:t>http://www.coresantiago.cl/core-analizo-futuro-plan-regulador-de-la-pintana/</a:t>
            </a:r>
            <a:endParaRPr lang="es-CL" sz="1400" dirty="0"/>
          </a:p>
          <a:p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423878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826ECD0-8571-494D-A6C9-20615970AB5B}"/>
              </a:ext>
            </a:extLst>
          </p:cNvPr>
          <p:cNvSpPr txBox="1"/>
          <p:nvPr/>
        </p:nvSpPr>
        <p:spPr>
          <a:xfrm>
            <a:off x="19050" y="8662"/>
            <a:ext cx="1212472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350" dirty="0"/>
              <a:t>En este contexto, la utilidad social y política que se le otorga a los datos del censo se resume en seis ámbitos: </a:t>
            </a:r>
          </a:p>
          <a:p>
            <a:r>
              <a:rPr lang="es-CL" sz="1350" b="1" dirty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es-CL" sz="1350" b="1" u="sng" dirty="0">
                <a:solidFill>
                  <a:schemeClr val="bg1">
                    <a:lumMod val="50000"/>
                  </a:schemeClr>
                </a:solidFill>
              </a:rPr>
              <a:t>Recursos para las municipalidades</a:t>
            </a:r>
            <a:r>
              <a:rPr lang="es-CL" sz="1350" dirty="0"/>
              <a:t>: Las municipalidades se financian de distintas maneras, siendo la principal fuente el Fondo Común Municipal, que corresponde a un mecanismo de redistribución solidaria y proporcional de los ingresos entre los municipios del país. </a:t>
            </a:r>
            <a:r>
              <a:rPr lang="es-CL" sz="1350" dirty="0">
                <a:solidFill>
                  <a:srgbClr val="C00000"/>
                </a:solidFill>
              </a:rPr>
              <a:t>Este fondo se distribuye de acuerdo a un conjunto de indicadores, entre los que se encuentran los datos de la población de la comuna obtenidos a partir del censo</a:t>
            </a:r>
            <a:r>
              <a:rPr lang="es-CL" sz="1350" dirty="0"/>
              <a:t>. Por otro lado, el </a:t>
            </a:r>
            <a:r>
              <a:rPr lang="es-CL" sz="1350" dirty="0">
                <a:solidFill>
                  <a:srgbClr val="C00000"/>
                </a:solidFill>
              </a:rPr>
              <a:t>Fondo Nacional de Desarrollo Regional (FNDR), es otra de las fuentes más importantes de los recursos municipales</a:t>
            </a:r>
            <a:r>
              <a:rPr lang="es-CL" sz="1350" dirty="0"/>
              <a:t>. Este se hace efectivo mediante la transferencia que realiza el gobierno central a cada una de las regiones del país, recursos con los que se materializan proyectos y obras de desarrollo regional, provincial y comunal. </a:t>
            </a:r>
            <a:r>
              <a:rPr lang="es-CL" sz="1350" dirty="0">
                <a:solidFill>
                  <a:srgbClr val="C00000"/>
                </a:solidFill>
              </a:rPr>
              <a:t>Para formular estos proyectos se requieren propuestas técnicas que definan la población beneficiaria, antecedentes que transforman al censo en una herramienta esencial</a:t>
            </a:r>
            <a:r>
              <a:rPr lang="es-CL" sz="1350" dirty="0"/>
              <a:t>. Como órganos administrativos</a:t>
            </a:r>
            <a:r>
              <a:rPr lang="es-CL" sz="1350" b="1" dirty="0">
                <a:solidFill>
                  <a:srgbClr val="C00000"/>
                </a:solidFill>
              </a:rPr>
              <a:t>, las municipalidades deben planificar el desarrollo local de las comunas. Para ello necesitan definir y priorizar los servicios que entregan a la comunidad en materia de educación, salud, vivienda, infraestructura vial, sanitaria, y proyectos de la comuna a mediano plazo. Esto hace que la proyección demográfica y la caracterización de la población entregada por el censo, sea indispensable para la toma de decisiones</a:t>
            </a:r>
            <a:r>
              <a:rPr lang="es-CL" sz="1350" dirty="0"/>
              <a:t>. El censo puede constituir la única fuente de información sobre zonas geográficas pequeñas o subpoblaciones en términos demográficos y económicos, ya que las encuestas generalmente no llegan a identificarlas. Por lo tanto, estos datos son importantes para las unidades gubernamentales locales y comunales, así como también para la creación de juntas de vecinos y organizaciones comunitarias.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B1BF006-1F4B-47B9-84FC-D7CE96B19FED}"/>
              </a:ext>
            </a:extLst>
          </p:cNvPr>
          <p:cNvSpPr txBox="1"/>
          <p:nvPr/>
        </p:nvSpPr>
        <p:spPr>
          <a:xfrm>
            <a:off x="19051" y="2596962"/>
            <a:ext cx="1217295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350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es-CL" sz="1350" b="1" u="sng" dirty="0">
                <a:solidFill>
                  <a:schemeClr val="bg1">
                    <a:lumMod val="50000"/>
                  </a:schemeClr>
                </a:solidFill>
              </a:rPr>
              <a:t>Subsidios sociales</a:t>
            </a:r>
            <a:r>
              <a:rPr lang="es-CL" sz="1350" dirty="0"/>
              <a:t>: Como el censo entrega información sobre la población y la condición de ruralidad, estos </a:t>
            </a:r>
            <a:r>
              <a:rPr lang="es-CL" sz="1350" dirty="0">
                <a:solidFill>
                  <a:srgbClr val="C00000"/>
                </a:solidFill>
              </a:rPr>
              <a:t>datos se utilizan para calcular las subvenciones escolares y los subsidios de vivienda, entre otros beneficios sociales</a:t>
            </a:r>
            <a:r>
              <a:rPr lang="es-CL" sz="1350" dirty="0"/>
              <a:t>. Con los datos del censo se </a:t>
            </a:r>
            <a:r>
              <a:rPr lang="es-CL" sz="1350" b="1" dirty="0">
                <a:solidFill>
                  <a:srgbClr val="C00000"/>
                </a:solidFill>
              </a:rPr>
              <a:t>calcula el índice de materialidad de la vivienda y el índice de hacinamiento</a:t>
            </a:r>
            <a:r>
              <a:rPr lang="es-CL" sz="1350" dirty="0"/>
              <a:t>, que son indicadores básicos del déficit habitacional, información que el Ministerio de Vivienda y Urbanismo (Minvu) requiere para establecer el stock de viviendas y los potenciales usuarios de sus políticas de reparación y reconstrucción habitacional. Este es un análisis cuantitativo y cualitativo sobre las condiciones de las viviendas, que el Minvu demanda para lograr su principal objetivo, que es facilitar el acceso y entregar viviendas de mejor calidad. Posteriormente, esta información se complementa con las características de los hogares. Como parte de los planes generales de desarrollo, este análisis resulta indispensable para preparar y ejecutar programas nacionales en esta materia.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ACEA806-7BF7-441C-999A-229465F92A56}"/>
              </a:ext>
            </a:extLst>
          </p:cNvPr>
          <p:cNvSpPr txBox="1"/>
          <p:nvPr/>
        </p:nvSpPr>
        <p:spPr>
          <a:xfrm>
            <a:off x="19050" y="4083100"/>
            <a:ext cx="12105677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350" b="1" u="sng" dirty="0">
                <a:solidFill>
                  <a:schemeClr val="bg1">
                    <a:lumMod val="50000"/>
                  </a:schemeClr>
                </a:solidFill>
              </a:rPr>
              <a:t>3. Toma de decisiones en el ámbito de la salud</a:t>
            </a:r>
            <a:r>
              <a:rPr lang="es-CL" sz="1350" dirty="0"/>
              <a:t>: El censo es la principal fuente de información que da cuenta </a:t>
            </a:r>
            <a:r>
              <a:rPr lang="es-CL" sz="1350" dirty="0">
                <a:solidFill>
                  <a:srgbClr val="C00000"/>
                </a:solidFill>
              </a:rPr>
              <a:t>de la distribución geográfica de la población por edad, variables básicas para que el Ministerio de Salud pueda estimar el número de personas a vacunar y, por lo tanto, la cantidad de vacunas que debe comprar, además de planificar su distribución a lo largo del país. También entrega antecedentes relevantes para estimar la población potencial a atender en consultorios y centros hospitalarios.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46F2643-9F79-4DBD-8EC6-40923A7B2B45}"/>
              </a:ext>
            </a:extLst>
          </p:cNvPr>
          <p:cNvSpPr txBox="1"/>
          <p:nvPr/>
        </p:nvSpPr>
        <p:spPr>
          <a:xfrm>
            <a:off x="19050" y="4836200"/>
            <a:ext cx="121729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350" b="1" u="sng" dirty="0">
                <a:solidFill>
                  <a:schemeClr val="bg1">
                    <a:lumMod val="50000"/>
                  </a:schemeClr>
                </a:solidFill>
              </a:rPr>
              <a:t>4. Delimitación política administrativa y localización de los servicios sociales</a:t>
            </a:r>
            <a:r>
              <a:rPr lang="es-CL" sz="1350" dirty="0"/>
              <a:t>: Uno de los posibles usos administrativos de los </a:t>
            </a:r>
            <a:r>
              <a:rPr lang="es-CL" sz="1350" dirty="0">
                <a:solidFill>
                  <a:srgbClr val="C00000"/>
                </a:solidFill>
              </a:rPr>
              <a:t>datos de la cantidad y la distribución geográfica de la población, es la demarcación de circunscripciones electorales y la forma en que se distribuyen los representantes en los órganos de gobierno</a:t>
            </a:r>
            <a:r>
              <a:rPr lang="es-CL" sz="1350" dirty="0"/>
              <a:t>. Esto se debe a que </a:t>
            </a:r>
            <a:r>
              <a:rPr lang="es-CL" sz="1350" b="1" dirty="0">
                <a:solidFill>
                  <a:srgbClr val="C00000"/>
                </a:solidFill>
              </a:rPr>
              <a:t>la cantidad de representantes se define por la cantidad de población territorial</a:t>
            </a:r>
            <a:r>
              <a:rPr lang="es-CL" sz="1350" dirty="0"/>
              <a:t>, </a:t>
            </a:r>
            <a:r>
              <a:rPr lang="es-CL" sz="1350" dirty="0">
                <a:solidFill>
                  <a:srgbClr val="C00000"/>
                </a:solidFill>
              </a:rPr>
              <a:t>lo que repercute en la elección de consejeros regionales y concejales comunales</a:t>
            </a:r>
            <a:r>
              <a:rPr lang="es-CL" sz="1350" dirty="0"/>
              <a:t>. La población en Chile dentro de las comunas habita en ciudades, pueblos y aldeas, entre otras categorías de asentamiento. De acuerdo a los cambios de la población y su dinámica, esto puede transformarse, generando una relación con el territorio que implique cambiar su categoría. Por ejemplo, una aldea puede pasar a ser parte de una ciudad. Esto es relevante dado que pueden cambiar </a:t>
            </a:r>
            <a:r>
              <a:rPr lang="es-CL" sz="1350" dirty="0">
                <a:solidFill>
                  <a:srgbClr val="C00000"/>
                </a:solidFill>
              </a:rPr>
              <a:t>sus requerimientos de servicios como transporte, salud, educación y otros</a:t>
            </a:r>
            <a:r>
              <a:rPr lang="es-CL" sz="1350" dirty="0"/>
              <a:t>. En este sentido, </a:t>
            </a:r>
            <a:r>
              <a:rPr lang="es-CL" sz="1350" b="1" dirty="0">
                <a:solidFill>
                  <a:srgbClr val="C00000"/>
                </a:solidFill>
              </a:rPr>
              <a:t>los resultados del Censo 2017 son relevantes para planificar la ubicación de las entidades económicas y los servicios sociales, en la medida que muestran la distribución geográfica de la población por edad y sexo</a:t>
            </a:r>
            <a:r>
              <a:rPr lang="es-CL" sz="1350" dirty="0"/>
              <a:t>. Así</a:t>
            </a:r>
            <a:r>
              <a:rPr lang="es-CL" sz="1350" dirty="0">
                <a:solidFill>
                  <a:srgbClr val="0070C0"/>
                </a:solidFill>
              </a:rPr>
              <a:t>, si en una localidad existe un crecimiento significativo de la población de adultos mayores, este antecedente permite construir o acercar algún centro de atención especializado para dicha población.</a:t>
            </a:r>
          </a:p>
        </p:txBody>
      </p:sp>
    </p:spTree>
    <p:extLst>
      <p:ext uri="{BB962C8B-B14F-4D97-AF65-F5344CB8AC3E}">
        <p14:creationId xmlns:p14="http://schemas.microsoft.com/office/powerpoint/2010/main" val="576692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grpSp>
        <p:nvGrpSpPr>
          <p:cNvPr id="83" name="Group 414">
            <a:extLst>
              <a:ext uri="{FF2B5EF4-FFF2-40B4-BE49-F238E27FC236}">
                <a16:creationId xmlns:a16="http://schemas.microsoft.com/office/drawing/2014/main" id="{0274627D-1221-42F6-BAD1-48DE660EF0B2}"/>
              </a:ext>
            </a:extLst>
          </p:cNvPr>
          <p:cNvGrpSpPr/>
          <p:nvPr/>
        </p:nvGrpSpPr>
        <p:grpSpPr>
          <a:xfrm>
            <a:off x="1392411" y="1416574"/>
            <a:ext cx="1427165" cy="531195"/>
            <a:chOff x="7315617" y="3904145"/>
            <a:chExt cx="1427165" cy="531196"/>
          </a:xfrm>
        </p:grpSpPr>
        <p:sp>
          <p:nvSpPr>
            <p:cNvPr id="84" name="TextBox 415">
              <a:extLst>
                <a:ext uri="{FF2B5EF4-FFF2-40B4-BE49-F238E27FC236}">
                  <a16:creationId xmlns:a16="http://schemas.microsoft.com/office/drawing/2014/main" id="{1BA4440D-3062-42FF-A614-B5AD55A279D8}"/>
                </a:ext>
              </a:extLst>
            </p:cNvPr>
            <p:cNvSpPr txBox="1"/>
            <p:nvPr/>
          </p:nvSpPr>
          <p:spPr>
            <a:xfrm>
              <a:off x="7681294" y="3904145"/>
              <a:ext cx="695813" cy="288148"/>
            </a:xfrm>
            <a:prstGeom prst="rect">
              <a:avLst/>
            </a:prstGeom>
            <a:noFill/>
          </p:spPr>
          <p:txBody>
            <a:bodyPr wrap="none" lIns="72000" tIns="36000" rIns="72000" bIns="36000" rtlCol="0" anchor="b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Region </a:t>
              </a:r>
            </a:p>
          </p:txBody>
        </p:sp>
        <p:sp>
          <p:nvSpPr>
            <p:cNvPr id="85" name="TextBox 416">
              <a:extLst>
                <a:ext uri="{FF2B5EF4-FFF2-40B4-BE49-F238E27FC236}">
                  <a16:creationId xmlns:a16="http://schemas.microsoft.com/office/drawing/2014/main" id="{51A13F8C-E4F1-44EA-AF31-86440EBA1A75}"/>
                </a:ext>
              </a:extLst>
            </p:cNvPr>
            <p:cNvSpPr txBox="1"/>
            <p:nvPr/>
          </p:nvSpPr>
          <p:spPr>
            <a:xfrm>
              <a:off x="7315617" y="4177971"/>
              <a:ext cx="1427165" cy="257370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Metropolitana </a:t>
              </a:r>
            </a:p>
          </p:txBody>
        </p:sp>
      </p:grpSp>
      <p:grpSp>
        <p:nvGrpSpPr>
          <p:cNvPr id="89" name="Group 414">
            <a:extLst>
              <a:ext uri="{FF2B5EF4-FFF2-40B4-BE49-F238E27FC236}">
                <a16:creationId xmlns:a16="http://schemas.microsoft.com/office/drawing/2014/main" id="{8A66C81F-4468-4C66-BA2E-FBE5A5083DE0}"/>
              </a:ext>
            </a:extLst>
          </p:cNvPr>
          <p:cNvGrpSpPr/>
          <p:nvPr/>
        </p:nvGrpSpPr>
        <p:grpSpPr>
          <a:xfrm>
            <a:off x="1423476" y="2187617"/>
            <a:ext cx="1427165" cy="531194"/>
            <a:chOff x="7315617" y="3904144"/>
            <a:chExt cx="1427165" cy="531195"/>
          </a:xfrm>
        </p:grpSpPr>
        <p:sp>
          <p:nvSpPr>
            <p:cNvPr id="90" name="TextBox 415">
              <a:extLst>
                <a:ext uri="{FF2B5EF4-FFF2-40B4-BE49-F238E27FC236}">
                  <a16:creationId xmlns:a16="http://schemas.microsoft.com/office/drawing/2014/main" id="{0AB68DA2-6F9D-40F4-BDD4-D6135FF6532A}"/>
                </a:ext>
              </a:extLst>
            </p:cNvPr>
            <p:cNvSpPr txBox="1"/>
            <p:nvPr/>
          </p:nvSpPr>
          <p:spPr>
            <a:xfrm>
              <a:off x="7592361" y="3904144"/>
              <a:ext cx="873683" cy="288148"/>
            </a:xfrm>
            <a:prstGeom prst="rect">
              <a:avLst/>
            </a:prstGeom>
            <a:noFill/>
          </p:spPr>
          <p:txBody>
            <a:bodyPr wrap="none" lIns="72000" tIns="36000" rIns="72000" bIns="36000" rtlCol="0" anchor="b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Provincia </a:t>
              </a:r>
            </a:p>
          </p:txBody>
        </p:sp>
        <p:sp>
          <p:nvSpPr>
            <p:cNvPr id="91" name="TextBox 416">
              <a:extLst>
                <a:ext uri="{FF2B5EF4-FFF2-40B4-BE49-F238E27FC236}">
                  <a16:creationId xmlns:a16="http://schemas.microsoft.com/office/drawing/2014/main" id="{F7F7CD7A-D798-4DAD-BB02-608BB938BCF3}"/>
                </a:ext>
              </a:extLst>
            </p:cNvPr>
            <p:cNvSpPr txBox="1"/>
            <p:nvPr/>
          </p:nvSpPr>
          <p:spPr>
            <a:xfrm>
              <a:off x="7315617" y="4177969"/>
              <a:ext cx="1427165" cy="257370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Santiago </a:t>
              </a:r>
            </a:p>
          </p:txBody>
        </p:sp>
      </p:grpSp>
      <p:grpSp>
        <p:nvGrpSpPr>
          <p:cNvPr id="98" name="Group 136">
            <a:extLst>
              <a:ext uri="{FF2B5EF4-FFF2-40B4-BE49-F238E27FC236}">
                <a16:creationId xmlns:a16="http://schemas.microsoft.com/office/drawing/2014/main" id="{DA7EA4B6-9299-44FA-8668-A00CF576948B}"/>
              </a:ext>
            </a:extLst>
          </p:cNvPr>
          <p:cNvGrpSpPr/>
          <p:nvPr/>
        </p:nvGrpSpPr>
        <p:grpSpPr>
          <a:xfrm>
            <a:off x="1582028" y="3890973"/>
            <a:ext cx="2130848" cy="502234"/>
            <a:chOff x="8382000" y="2164122"/>
            <a:chExt cx="3212984" cy="502234"/>
          </a:xfrm>
        </p:grpSpPr>
        <p:sp>
          <p:nvSpPr>
            <p:cNvPr id="99" name="TextBox 137">
              <a:extLst>
                <a:ext uri="{FF2B5EF4-FFF2-40B4-BE49-F238E27FC236}">
                  <a16:creationId xmlns:a16="http://schemas.microsoft.com/office/drawing/2014/main" id="{3ADE841F-3330-449D-86FB-BF2C8FD04DC8}"/>
                </a:ext>
              </a:extLst>
            </p:cNvPr>
            <p:cNvSpPr txBox="1"/>
            <p:nvPr/>
          </p:nvSpPr>
          <p:spPr>
            <a:xfrm>
              <a:off x="8382000" y="2164122"/>
              <a:ext cx="1321921" cy="288147"/>
            </a:xfrm>
            <a:prstGeom prst="rect">
              <a:avLst/>
            </a:prstGeom>
            <a:noFill/>
          </p:spPr>
          <p:txBody>
            <a:bodyPr wrap="none" lIns="72000" tIns="36000" rIns="72000" bIns="36000" rtlCol="0" anchor="b">
              <a:spAutoFit/>
            </a:bodyPr>
            <a:lstStyle>
              <a:defPPr>
                <a:defRPr lang="es-CL"/>
              </a:defPPr>
              <a:lvl1pPr lvl="0" defTabSz="457200">
                <a:defRPr sz="1200" b="1">
                  <a:solidFill>
                    <a:srgbClr val="9CBE5C"/>
                  </a:solidFill>
                </a:defRPr>
              </a:lvl1pPr>
            </a:lstStyle>
            <a:p>
              <a:r>
                <a:rPr lang="en-US" sz="1400" dirty="0"/>
                <a:t>Población</a:t>
              </a:r>
              <a:endParaRPr lang="id-ID" sz="1400" dirty="0"/>
            </a:p>
          </p:txBody>
        </p:sp>
        <p:sp>
          <p:nvSpPr>
            <p:cNvPr id="100" name="TextBox 138">
              <a:extLst>
                <a:ext uri="{FF2B5EF4-FFF2-40B4-BE49-F238E27FC236}">
                  <a16:creationId xmlns:a16="http://schemas.microsoft.com/office/drawing/2014/main" id="{53C15EAD-2C71-4748-9C45-648A0E37BEDA}"/>
                </a:ext>
              </a:extLst>
            </p:cNvPr>
            <p:cNvSpPr txBox="1"/>
            <p:nvPr/>
          </p:nvSpPr>
          <p:spPr>
            <a:xfrm>
              <a:off x="8382000" y="2408987"/>
              <a:ext cx="3212984" cy="257369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t">
              <a:spAutoFit/>
            </a:bodyPr>
            <a:lstStyle/>
            <a:p>
              <a:pPr lvl="0" defTabSz="457200">
                <a:defRPr/>
              </a:pPr>
              <a:r>
                <a:rPr lang="en-US" sz="1200" dirty="0">
                  <a:solidFill>
                    <a:prstClr val="white">
                      <a:lumMod val="50000"/>
                    </a:prstClr>
                  </a:solidFill>
                </a:rPr>
                <a:t>177,335 </a:t>
              </a:r>
              <a:r>
                <a:rPr lang="en-US" sz="1200" dirty="0" err="1">
                  <a:solidFill>
                    <a:prstClr val="white">
                      <a:lumMod val="50000"/>
                    </a:prstClr>
                  </a:solidFill>
                </a:rPr>
                <a:t>hab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01" name="Group 140">
            <a:extLst>
              <a:ext uri="{FF2B5EF4-FFF2-40B4-BE49-F238E27FC236}">
                <a16:creationId xmlns:a16="http://schemas.microsoft.com/office/drawing/2014/main" id="{A28008D4-BA1D-402A-9CDA-33D96E7BF58D}"/>
              </a:ext>
            </a:extLst>
          </p:cNvPr>
          <p:cNvGrpSpPr/>
          <p:nvPr/>
        </p:nvGrpSpPr>
        <p:grpSpPr>
          <a:xfrm>
            <a:off x="1578545" y="3240417"/>
            <a:ext cx="2130849" cy="502234"/>
            <a:chOff x="8382000" y="2164122"/>
            <a:chExt cx="3212984" cy="502234"/>
          </a:xfrm>
        </p:grpSpPr>
        <p:sp>
          <p:nvSpPr>
            <p:cNvPr id="102" name="TextBox 141">
              <a:extLst>
                <a:ext uri="{FF2B5EF4-FFF2-40B4-BE49-F238E27FC236}">
                  <a16:creationId xmlns:a16="http://schemas.microsoft.com/office/drawing/2014/main" id="{9BF994B1-A4B1-42E9-A35F-CE2A10441A5A}"/>
                </a:ext>
              </a:extLst>
            </p:cNvPr>
            <p:cNvSpPr txBox="1"/>
            <p:nvPr/>
          </p:nvSpPr>
          <p:spPr>
            <a:xfrm>
              <a:off x="8382000" y="2164122"/>
              <a:ext cx="2462780" cy="288147"/>
            </a:xfrm>
            <a:prstGeom prst="rect">
              <a:avLst/>
            </a:prstGeom>
            <a:noFill/>
          </p:spPr>
          <p:txBody>
            <a:bodyPr wrap="none" lIns="72000" tIns="36000" rIns="72000" bIns="36000" rtlCol="0" anchor="b">
              <a:spAutoFit/>
            </a:bodyPr>
            <a:lstStyle/>
            <a:p>
              <a:pPr lvl="0" defTabSz="457200">
                <a:defRPr/>
              </a:pPr>
              <a:r>
                <a:rPr lang="es-CL" sz="1400" b="1" dirty="0">
                  <a:solidFill>
                    <a:srgbClr val="9CBE5C"/>
                  </a:solidFill>
                </a:rPr>
                <a:t>Extensión</a:t>
              </a:r>
              <a:r>
                <a:rPr lang="en-US" sz="1400" b="1" dirty="0">
                  <a:solidFill>
                    <a:srgbClr val="9CBE5C"/>
                  </a:solidFill>
                </a:rPr>
                <a:t> territorial</a:t>
              </a:r>
            </a:p>
          </p:txBody>
        </p:sp>
        <p:sp>
          <p:nvSpPr>
            <p:cNvPr id="103" name="TextBox 142">
              <a:extLst>
                <a:ext uri="{FF2B5EF4-FFF2-40B4-BE49-F238E27FC236}">
                  <a16:creationId xmlns:a16="http://schemas.microsoft.com/office/drawing/2014/main" id="{744F7B89-74E2-4903-9174-1AFFCC5E912F}"/>
                </a:ext>
              </a:extLst>
            </p:cNvPr>
            <p:cNvSpPr txBox="1"/>
            <p:nvPr/>
          </p:nvSpPr>
          <p:spPr>
            <a:xfrm>
              <a:off x="8382000" y="2408987"/>
              <a:ext cx="3212984" cy="257369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30,6 km²</a:t>
              </a:r>
            </a:p>
          </p:txBody>
        </p:sp>
      </p:grpSp>
      <p:grpSp>
        <p:nvGrpSpPr>
          <p:cNvPr id="104" name="Group 136">
            <a:extLst>
              <a:ext uri="{FF2B5EF4-FFF2-40B4-BE49-F238E27FC236}">
                <a16:creationId xmlns:a16="http://schemas.microsoft.com/office/drawing/2014/main" id="{6728D925-8F46-4965-995D-C81EFD0766B6}"/>
              </a:ext>
            </a:extLst>
          </p:cNvPr>
          <p:cNvGrpSpPr/>
          <p:nvPr/>
        </p:nvGrpSpPr>
        <p:grpSpPr>
          <a:xfrm>
            <a:off x="1578546" y="4422893"/>
            <a:ext cx="2130848" cy="502234"/>
            <a:chOff x="8382000" y="2164122"/>
            <a:chExt cx="3212984" cy="502234"/>
          </a:xfrm>
        </p:grpSpPr>
        <p:sp>
          <p:nvSpPr>
            <p:cNvPr id="105" name="TextBox 137">
              <a:extLst>
                <a:ext uri="{FF2B5EF4-FFF2-40B4-BE49-F238E27FC236}">
                  <a16:creationId xmlns:a16="http://schemas.microsoft.com/office/drawing/2014/main" id="{B92314BD-8D67-4E63-A7A2-C805EFC9B238}"/>
                </a:ext>
              </a:extLst>
            </p:cNvPr>
            <p:cNvSpPr txBox="1"/>
            <p:nvPr/>
          </p:nvSpPr>
          <p:spPr>
            <a:xfrm>
              <a:off x="8382000" y="2164122"/>
              <a:ext cx="2644061" cy="288147"/>
            </a:xfrm>
            <a:prstGeom prst="rect">
              <a:avLst/>
            </a:prstGeom>
            <a:noFill/>
          </p:spPr>
          <p:txBody>
            <a:bodyPr wrap="none" lIns="72000" tIns="36000" rIns="72000" bIns="36000" rtlCol="0" anchor="b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CL" sz="1400" b="1" dirty="0">
                  <a:solidFill>
                    <a:srgbClr val="9CBE5C"/>
                  </a:solidFill>
                </a:rPr>
                <a:t>Densidad</a:t>
              </a:r>
              <a:r>
                <a:rPr kumimoji="0" lang="es-CL" sz="1400" b="1" i="0" u="none" strike="noStrike" kern="1200" cap="none" spc="0" normalizeH="0" baseline="0" dirty="0">
                  <a:ln>
                    <a:noFill/>
                  </a:ln>
                  <a:solidFill>
                    <a:srgbClr val="3B97D3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 </a:t>
              </a:r>
              <a:r>
                <a:rPr lang="es-CL" sz="1400" b="1" dirty="0">
                  <a:solidFill>
                    <a:srgbClr val="9CBE5C"/>
                  </a:solidFill>
                </a:rPr>
                <a:t>Poblacional</a:t>
              </a:r>
            </a:p>
          </p:txBody>
        </p:sp>
        <p:sp>
          <p:nvSpPr>
            <p:cNvPr id="106" name="TextBox 138">
              <a:extLst>
                <a:ext uri="{FF2B5EF4-FFF2-40B4-BE49-F238E27FC236}">
                  <a16:creationId xmlns:a16="http://schemas.microsoft.com/office/drawing/2014/main" id="{D7785788-EE5C-4706-9F1F-54B21D882468}"/>
                </a:ext>
              </a:extLst>
            </p:cNvPr>
            <p:cNvSpPr txBox="1"/>
            <p:nvPr/>
          </p:nvSpPr>
          <p:spPr>
            <a:xfrm>
              <a:off x="8382000" y="2408987"/>
              <a:ext cx="3212984" cy="257369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t">
              <a:spAutoFit/>
            </a:bodyPr>
            <a:lstStyle/>
            <a:p>
              <a:pPr lvl="0" defTabSz="457200">
                <a:defRPr/>
              </a:pPr>
              <a:r>
                <a:rPr lang="en-US" sz="1200" dirty="0">
                  <a:solidFill>
                    <a:prstClr val="white">
                      <a:lumMod val="50000"/>
                    </a:prstClr>
                  </a:solidFill>
                </a:rPr>
                <a:t>5,8 </a:t>
              </a:r>
              <a:r>
                <a:rPr lang="en-US" sz="1200" dirty="0" err="1">
                  <a:solidFill>
                    <a:prstClr val="white">
                      <a:lumMod val="50000"/>
                    </a:prstClr>
                  </a:solidFill>
                </a:rPr>
                <a:t>hab</a:t>
              </a:r>
              <a:r>
                <a:rPr lang="en-US" sz="1200" dirty="0">
                  <a:solidFill>
                    <a:prstClr val="white">
                      <a:lumMod val="50000"/>
                    </a:prstClr>
                  </a:solidFill>
                </a:rPr>
                <a:t>/km²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DC9DDB0-F8B6-4E48-B66C-CCEFD6EC1313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59DB2E9-0AEB-456D-AB8B-F363D1938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21" y="863522"/>
            <a:ext cx="4991009" cy="5911903"/>
          </a:xfrm>
          <a:prstGeom prst="rect">
            <a:avLst/>
          </a:prstGeom>
          <a:noFill/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78B6F2F-02A4-43D8-83C8-764DCCAC3339}"/>
              </a:ext>
            </a:extLst>
          </p:cNvPr>
          <p:cNvSpPr txBox="1"/>
          <p:nvPr/>
        </p:nvSpPr>
        <p:spPr>
          <a:xfrm>
            <a:off x="397445" y="863522"/>
            <a:ext cx="1181100" cy="29238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Comuna</a:t>
            </a:r>
          </a:p>
        </p:txBody>
      </p:sp>
      <p:sp>
        <p:nvSpPr>
          <p:cNvPr id="43" name="Freeform 183">
            <a:extLst>
              <a:ext uri="{FF2B5EF4-FFF2-40B4-BE49-F238E27FC236}">
                <a16:creationId xmlns:a16="http://schemas.microsoft.com/office/drawing/2014/main" id="{253111AE-7B8C-47CC-8976-708179EF834E}"/>
              </a:ext>
            </a:extLst>
          </p:cNvPr>
          <p:cNvSpPr>
            <a:spLocks noEditPoints="1"/>
          </p:cNvSpPr>
          <p:nvPr/>
        </p:nvSpPr>
        <p:spPr bwMode="auto">
          <a:xfrm>
            <a:off x="-1132" y="3609033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3C7E270-0B26-420F-B8CB-AD6A2DBA55DD}"/>
              </a:ext>
            </a:extLst>
          </p:cNvPr>
          <p:cNvSpPr txBox="1"/>
          <p:nvPr/>
        </p:nvSpPr>
        <p:spPr>
          <a:xfrm>
            <a:off x="1700220" y="863383"/>
            <a:ext cx="1181100" cy="2923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marL="0" marR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La Pintana</a:t>
            </a:r>
          </a:p>
        </p:txBody>
      </p:sp>
      <p:pic>
        <p:nvPicPr>
          <p:cNvPr id="10" name="Imagen 9" descr="Imagen que contiene dibujo&#10;&#10;Descripción generada automáticamente">
            <a:extLst>
              <a:ext uri="{FF2B5EF4-FFF2-40B4-BE49-F238E27FC236}">
                <a16:creationId xmlns:a16="http://schemas.microsoft.com/office/drawing/2014/main" id="{719F36CF-4DA9-49CD-82F3-0F80EBAD83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2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BC4260F-2773-4068-8242-6A12F5B0A3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58"/>
          <a:stretch/>
        </p:blipFill>
        <p:spPr>
          <a:xfrm>
            <a:off x="3720290" y="1955600"/>
            <a:ext cx="4934952" cy="3480221"/>
          </a:xfrm>
          <a:prstGeom prst="rect">
            <a:avLst/>
          </a:prstGeom>
        </p:spPr>
      </p:pic>
      <p:sp>
        <p:nvSpPr>
          <p:cNvPr id="10" name="TextBox 410">
            <a:extLst>
              <a:ext uri="{FF2B5EF4-FFF2-40B4-BE49-F238E27FC236}">
                <a16:creationId xmlns:a16="http://schemas.microsoft.com/office/drawing/2014/main" id="{8024B78A-A84C-47A4-9E3D-80267BAA9443}"/>
              </a:ext>
            </a:extLst>
          </p:cNvPr>
          <p:cNvSpPr txBox="1"/>
          <p:nvPr/>
        </p:nvSpPr>
        <p:spPr>
          <a:xfrm>
            <a:off x="4616294" y="936331"/>
            <a:ext cx="3543879" cy="318924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Open Sans"/>
              </a:rPr>
              <a:t>Municipalidad de La </a:t>
            </a:r>
            <a:r>
              <a:rPr lang="es-CL" sz="1600" dirty="0">
                <a:solidFill>
                  <a:prstClr val="white">
                    <a:lumMod val="50000"/>
                  </a:prstClr>
                </a:solidFill>
                <a:latin typeface="Open Sans"/>
              </a:rPr>
              <a:t>Pintana</a:t>
            </a:r>
            <a:endParaRPr kumimoji="0" lang="es-CL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Open Sans"/>
            </a:endParaRPr>
          </a:p>
        </p:txBody>
      </p:sp>
      <p:grpSp>
        <p:nvGrpSpPr>
          <p:cNvPr id="77" name="Group 144">
            <a:extLst>
              <a:ext uri="{FF2B5EF4-FFF2-40B4-BE49-F238E27FC236}">
                <a16:creationId xmlns:a16="http://schemas.microsoft.com/office/drawing/2014/main" id="{4FBE230A-FC75-4C76-B351-134F8368481C}"/>
              </a:ext>
            </a:extLst>
          </p:cNvPr>
          <p:cNvGrpSpPr/>
          <p:nvPr/>
        </p:nvGrpSpPr>
        <p:grpSpPr>
          <a:xfrm>
            <a:off x="4067761" y="1366152"/>
            <a:ext cx="1790598" cy="512557"/>
            <a:chOff x="8334146" y="2133345"/>
            <a:chExt cx="1799159" cy="512557"/>
          </a:xfrm>
        </p:grpSpPr>
        <p:sp>
          <p:nvSpPr>
            <p:cNvPr id="78" name="TextBox 145">
              <a:extLst>
                <a:ext uri="{FF2B5EF4-FFF2-40B4-BE49-F238E27FC236}">
                  <a16:creationId xmlns:a16="http://schemas.microsoft.com/office/drawing/2014/main" id="{D8B917DE-1E18-4770-BEEC-2CAD283B6C05}"/>
                </a:ext>
              </a:extLst>
            </p:cNvPr>
            <p:cNvSpPr txBox="1"/>
            <p:nvPr/>
          </p:nvSpPr>
          <p:spPr>
            <a:xfrm>
              <a:off x="8381999" y="2133345"/>
              <a:ext cx="1140872" cy="318924"/>
            </a:xfrm>
            <a:prstGeom prst="rect">
              <a:avLst/>
            </a:prstGeom>
            <a:noFill/>
          </p:spPr>
          <p:txBody>
            <a:bodyPr wrap="none" lIns="72000" tIns="36000" rIns="72000" bIns="36000" rtlCol="0" anchor="b">
              <a:spAutoFit/>
            </a:bodyPr>
            <a:lstStyle/>
            <a:p>
              <a:pPr lvl="0" algn="ctr" defTabSz="457200">
                <a:defRPr/>
              </a:pPr>
              <a:r>
                <a:rPr lang="en-US" sz="1600" b="1" dirty="0">
                  <a:solidFill>
                    <a:srgbClr val="F29C1F"/>
                  </a:solidFill>
                </a:rPr>
                <a:t>Fundación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srgbClr val="F29C1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9" name="TextBox 146">
              <a:extLst>
                <a:ext uri="{FF2B5EF4-FFF2-40B4-BE49-F238E27FC236}">
                  <a16:creationId xmlns:a16="http://schemas.microsoft.com/office/drawing/2014/main" id="{000032E6-FAE5-4A9B-A5A2-19D933C9C6C4}"/>
                </a:ext>
              </a:extLst>
            </p:cNvPr>
            <p:cNvSpPr txBox="1"/>
            <p:nvPr/>
          </p:nvSpPr>
          <p:spPr>
            <a:xfrm>
              <a:off x="8334146" y="2408987"/>
              <a:ext cx="1799159" cy="236915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t">
              <a:spAutoFit/>
            </a:bodyPr>
            <a:lstStyle/>
            <a:p>
              <a:pPr lvl="0" algn="ctr" defTabSz="457200">
                <a:defRPr/>
              </a:pPr>
              <a:r>
                <a:rPr lang="en-US" sz="1067" dirty="0">
                  <a:solidFill>
                    <a:prstClr val="white">
                      <a:lumMod val="50000"/>
                    </a:prstClr>
                  </a:solidFill>
                </a:rPr>
                <a:t>22 de </a:t>
              </a:r>
              <a:r>
                <a:rPr lang="es-CL" sz="1067" dirty="0">
                  <a:solidFill>
                    <a:prstClr val="white">
                      <a:lumMod val="50000"/>
                    </a:prstClr>
                  </a:solidFill>
                </a:rPr>
                <a:t>Noviembre</a:t>
              </a:r>
              <a:r>
                <a:rPr lang="en-US" sz="1067" dirty="0">
                  <a:solidFill>
                    <a:prstClr val="white">
                      <a:lumMod val="50000"/>
                    </a:prstClr>
                  </a:solidFill>
                </a:rPr>
                <a:t> de 1984</a:t>
              </a:r>
            </a:p>
          </p:txBody>
        </p:sp>
      </p:grpSp>
      <p:grpSp>
        <p:nvGrpSpPr>
          <p:cNvPr id="80" name="Group 144">
            <a:extLst>
              <a:ext uri="{FF2B5EF4-FFF2-40B4-BE49-F238E27FC236}">
                <a16:creationId xmlns:a16="http://schemas.microsoft.com/office/drawing/2014/main" id="{D4A6913A-7DEB-4F81-8C02-C112FA9AB79A}"/>
              </a:ext>
            </a:extLst>
          </p:cNvPr>
          <p:cNvGrpSpPr/>
          <p:nvPr/>
        </p:nvGrpSpPr>
        <p:grpSpPr>
          <a:xfrm>
            <a:off x="7106967" y="1389590"/>
            <a:ext cx="1126884" cy="508214"/>
            <a:chOff x="8382000" y="2133345"/>
            <a:chExt cx="1132271" cy="508214"/>
          </a:xfrm>
        </p:grpSpPr>
        <p:sp>
          <p:nvSpPr>
            <p:cNvPr id="81" name="TextBox 145">
              <a:extLst>
                <a:ext uri="{FF2B5EF4-FFF2-40B4-BE49-F238E27FC236}">
                  <a16:creationId xmlns:a16="http://schemas.microsoft.com/office/drawing/2014/main" id="{7B23EB8A-3B97-4CDA-8856-592963DBD63F}"/>
                </a:ext>
              </a:extLst>
            </p:cNvPr>
            <p:cNvSpPr txBox="1"/>
            <p:nvPr/>
          </p:nvSpPr>
          <p:spPr>
            <a:xfrm>
              <a:off x="8382000" y="2133345"/>
              <a:ext cx="1059119" cy="318924"/>
            </a:xfrm>
            <a:prstGeom prst="rect">
              <a:avLst/>
            </a:prstGeom>
            <a:noFill/>
          </p:spPr>
          <p:txBody>
            <a:bodyPr wrap="none" lIns="72000" tIns="36000" rIns="72000" bIns="36000" rtlCol="0" anchor="b">
              <a:spAutoFit/>
            </a:bodyPr>
            <a:lstStyle/>
            <a:p>
              <a:pPr lvl="0" algn="ctr" defTabSz="457200">
                <a:defRPr/>
              </a:pPr>
              <a:r>
                <a:rPr lang="es-CL" sz="1600" b="1" dirty="0">
                  <a:solidFill>
                    <a:srgbClr val="F29C1F"/>
                  </a:solidFill>
                </a:rPr>
                <a:t>Gentilicio</a:t>
              </a:r>
              <a:endParaRPr kumimoji="0" lang="es-CL" sz="1600" b="0" i="0" u="none" strike="noStrike" kern="1200" cap="none" spc="0" normalizeH="0" baseline="0" dirty="0">
                <a:ln>
                  <a:noFill/>
                </a:ln>
                <a:solidFill>
                  <a:srgbClr val="F29C1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2" name="TextBox 146">
              <a:extLst>
                <a:ext uri="{FF2B5EF4-FFF2-40B4-BE49-F238E27FC236}">
                  <a16:creationId xmlns:a16="http://schemas.microsoft.com/office/drawing/2014/main" id="{1C8B96D6-2531-4357-A95E-CF7A38B6D3FC}"/>
                </a:ext>
              </a:extLst>
            </p:cNvPr>
            <p:cNvSpPr txBox="1"/>
            <p:nvPr/>
          </p:nvSpPr>
          <p:spPr>
            <a:xfrm>
              <a:off x="8382002" y="2404644"/>
              <a:ext cx="1132269" cy="236915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t">
              <a:spAutoFit/>
            </a:bodyPr>
            <a:lstStyle/>
            <a:p>
              <a:pPr lvl="0" algn="ctr" defTabSz="457200">
                <a:defRPr/>
              </a:pPr>
              <a:r>
                <a:rPr lang="en-US" sz="1067" dirty="0" err="1">
                  <a:solidFill>
                    <a:prstClr val="white">
                      <a:lumMod val="50000"/>
                    </a:prstClr>
                  </a:solidFill>
                </a:rPr>
                <a:t>Pintanino</a:t>
              </a:r>
              <a:r>
                <a:rPr lang="en-US" sz="1067" dirty="0">
                  <a:solidFill>
                    <a:prstClr val="white">
                      <a:lumMod val="50000"/>
                    </a:prstClr>
                  </a:solidFill>
                </a:rPr>
                <a:t>/</a:t>
              </a:r>
              <a:r>
                <a:rPr lang="en-US" sz="1067" dirty="0" err="1">
                  <a:solidFill>
                    <a:prstClr val="white">
                      <a:lumMod val="50000"/>
                    </a:prstClr>
                  </a:solidFill>
                </a:rPr>
                <a:t>na</a:t>
              </a:r>
              <a:endParaRPr lang="en-US" sz="1067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92" name="Group 414">
            <a:extLst>
              <a:ext uri="{FF2B5EF4-FFF2-40B4-BE49-F238E27FC236}">
                <a16:creationId xmlns:a16="http://schemas.microsoft.com/office/drawing/2014/main" id="{8F4CD8A4-9940-4E64-81EA-31F4D809031B}"/>
              </a:ext>
            </a:extLst>
          </p:cNvPr>
          <p:cNvGrpSpPr/>
          <p:nvPr/>
        </p:nvGrpSpPr>
        <p:grpSpPr>
          <a:xfrm>
            <a:off x="1685077" y="5610966"/>
            <a:ext cx="1427165" cy="715860"/>
            <a:chOff x="7315617" y="3904144"/>
            <a:chExt cx="1427165" cy="715861"/>
          </a:xfrm>
        </p:grpSpPr>
        <p:sp>
          <p:nvSpPr>
            <p:cNvPr id="93" name="TextBox 415">
              <a:extLst>
                <a:ext uri="{FF2B5EF4-FFF2-40B4-BE49-F238E27FC236}">
                  <a16:creationId xmlns:a16="http://schemas.microsoft.com/office/drawing/2014/main" id="{BAB8D066-1F78-4BB0-A922-1F9CE072E8E9}"/>
                </a:ext>
              </a:extLst>
            </p:cNvPr>
            <p:cNvSpPr txBox="1"/>
            <p:nvPr/>
          </p:nvSpPr>
          <p:spPr>
            <a:xfrm>
              <a:off x="7677834" y="3904144"/>
              <a:ext cx="702738" cy="288148"/>
            </a:xfrm>
            <a:prstGeom prst="rect">
              <a:avLst/>
            </a:prstGeom>
            <a:noFill/>
          </p:spPr>
          <p:txBody>
            <a:bodyPr wrap="none" lIns="72000" tIns="36000" rIns="72000" bIns="36000" rtlCol="0" anchor="b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Distrito</a:t>
              </a:r>
            </a:p>
          </p:txBody>
        </p:sp>
        <p:sp>
          <p:nvSpPr>
            <p:cNvPr id="94" name="TextBox 416">
              <a:extLst>
                <a:ext uri="{FF2B5EF4-FFF2-40B4-BE49-F238E27FC236}">
                  <a16:creationId xmlns:a16="http://schemas.microsoft.com/office/drawing/2014/main" id="{770C7B88-4AE2-4D86-95C4-E11E0FA27A3D}"/>
                </a:ext>
              </a:extLst>
            </p:cNvPr>
            <p:cNvSpPr txBox="1"/>
            <p:nvPr/>
          </p:nvSpPr>
          <p:spPr>
            <a:xfrm>
              <a:off x="7315617" y="4177969"/>
              <a:ext cx="1427165" cy="442036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N°12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8° Circunscripción</a:t>
              </a:r>
            </a:p>
          </p:txBody>
        </p:sp>
      </p:grpSp>
      <p:grpSp>
        <p:nvGrpSpPr>
          <p:cNvPr id="95" name="Group 414">
            <a:extLst>
              <a:ext uri="{FF2B5EF4-FFF2-40B4-BE49-F238E27FC236}">
                <a16:creationId xmlns:a16="http://schemas.microsoft.com/office/drawing/2014/main" id="{5CFAE043-34D6-462A-A692-AE6E5FED54D7}"/>
              </a:ext>
            </a:extLst>
          </p:cNvPr>
          <p:cNvGrpSpPr/>
          <p:nvPr/>
        </p:nvGrpSpPr>
        <p:grpSpPr>
          <a:xfrm>
            <a:off x="7621" y="5636549"/>
            <a:ext cx="1427165" cy="715857"/>
            <a:chOff x="7315617" y="3904146"/>
            <a:chExt cx="1427165" cy="715858"/>
          </a:xfrm>
        </p:grpSpPr>
        <p:sp>
          <p:nvSpPr>
            <p:cNvPr id="96" name="TextBox 415">
              <a:extLst>
                <a:ext uri="{FF2B5EF4-FFF2-40B4-BE49-F238E27FC236}">
                  <a16:creationId xmlns:a16="http://schemas.microsoft.com/office/drawing/2014/main" id="{759D7F45-5A02-4905-9C28-72C3C50562F4}"/>
                </a:ext>
              </a:extLst>
            </p:cNvPr>
            <p:cNvSpPr txBox="1"/>
            <p:nvPr/>
          </p:nvSpPr>
          <p:spPr>
            <a:xfrm>
              <a:off x="7349446" y="3904146"/>
              <a:ext cx="1359521" cy="288147"/>
            </a:xfrm>
            <a:prstGeom prst="rect">
              <a:avLst/>
            </a:prstGeom>
            <a:noFill/>
          </p:spPr>
          <p:txBody>
            <a:bodyPr wrap="none" lIns="72000" tIns="36000" rIns="72000" bIns="36000" rtlCol="0" anchor="b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Circunscripción  </a:t>
              </a:r>
            </a:p>
          </p:txBody>
        </p:sp>
        <p:sp>
          <p:nvSpPr>
            <p:cNvPr id="97" name="TextBox 416">
              <a:extLst>
                <a:ext uri="{FF2B5EF4-FFF2-40B4-BE49-F238E27FC236}">
                  <a16:creationId xmlns:a16="http://schemas.microsoft.com/office/drawing/2014/main" id="{091EFEA6-481A-4F56-9440-C9343D8D9AEA}"/>
                </a:ext>
              </a:extLst>
            </p:cNvPr>
            <p:cNvSpPr txBox="1"/>
            <p:nvPr/>
          </p:nvSpPr>
          <p:spPr>
            <a:xfrm>
              <a:off x="7315617" y="4177968"/>
              <a:ext cx="1427165" cy="442036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t">
              <a:spAutoFit/>
            </a:bodyPr>
            <a:lstStyle/>
            <a:p>
              <a:pPr lvl="0" algn="ctr" defTabSz="457200">
                <a:defRPr/>
              </a:pPr>
              <a:r>
                <a:rPr lang="es-CL" sz="1200" dirty="0">
                  <a:solidFill>
                    <a:prstClr val="white">
                      <a:lumMod val="50000"/>
                    </a:prstClr>
                  </a:solidFill>
                </a:rPr>
                <a:t>VIII - Santiago Oriente </a:t>
              </a:r>
              <a:endParaRPr kumimoji="0" lang="es-CL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64" name="Group 414">
            <a:extLst>
              <a:ext uri="{FF2B5EF4-FFF2-40B4-BE49-F238E27FC236}">
                <a16:creationId xmlns:a16="http://schemas.microsoft.com/office/drawing/2014/main" id="{8B05E7D5-6590-4AFD-AE75-B8CBE22E67FE}"/>
              </a:ext>
            </a:extLst>
          </p:cNvPr>
          <p:cNvGrpSpPr/>
          <p:nvPr/>
        </p:nvGrpSpPr>
        <p:grpSpPr>
          <a:xfrm>
            <a:off x="545072" y="1685076"/>
            <a:ext cx="1741690" cy="674188"/>
            <a:chOff x="7315617" y="3904145"/>
            <a:chExt cx="1427165" cy="795204"/>
          </a:xfrm>
        </p:grpSpPr>
        <p:sp>
          <p:nvSpPr>
            <p:cNvPr id="65" name="TextBox 415">
              <a:extLst>
                <a:ext uri="{FF2B5EF4-FFF2-40B4-BE49-F238E27FC236}">
                  <a16:creationId xmlns:a16="http://schemas.microsoft.com/office/drawing/2014/main" id="{26A90760-1FCA-4029-B7CE-99BCBFDA1DB5}"/>
                </a:ext>
              </a:extLst>
            </p:cNvPr>
            <p:cNvSpPr txBox="1"/>
            <p:nvPr/>
          </p:nvSpPr>
          <p:spPr>
            <a:xfrm>
              <a:off x="7682901" y="3904145"/>
              <a:ext cx="692607" cy="288147"/>
            </a:xfrm>
            <a:prstGeom prst="rect">
              <a:avLst/>
            </a:prstGeom>
            <a:noFill/>
          </p:spPr>
          <p:txBody>
            <a:bodyPr wrap="none" lIns="72000" tIns="36000" rIns="72000" bIns="36000" rtlCol="0" anchor="b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Alcalde</a:t>
              </a:r>
            </a:p>
          </p:txBody>
        </p:sp>
        <p:sp>
          <p:nvSpPr>
            <p:cNvPr id="66" name="TextBox 416">
              <a:extLst>
                <a:ext uri="{FF2B5EF4-FFF2-40B4-BE49-F238E27FC236}">
                  <a16:creationId xmlns:a16="http://schemas.microsoft.com/office/drawing/2014/main" id="{B3578ABF-231A-4926-B2AD-ED607A1B86FB}"/>
                </a:ext>
              </a:extLst>
            </p:cNvPr>
            <p:cNvSpPr txBox="1"/>
            <p:nvPr/>
          </p:nvSpPr>
          <p:spPr>
            <a:xfrm>
              <a:off x="7315617" y="4177969"/>
              <a:ext cx="1427165" cy="521380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Claudia Pizarro Peña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CL" sz="1200" dirty="0">
                  <a:solidFill>
                    <a:prstClr val="white">
                      <a:lumMod val="50000"/>
                    </a:prstClr>
                  </a:solidFill>
                </a:rPr>
                <a:t>PDC - Nueva Mayoría</a:t>
              </a:r>
              <a:endParaRPr kumimoji="0" lang="es-CL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DC9DDB0-F8B6-4E48-B66C-CCEFD6EC1313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61" name="Freeform 183">
            <a:extLst>
              <a:ext uri="{FF2B5EF4-FFF2-40B4-BE49-F238E27FC236}">
                <a16:creationId xmlns:a16="http://schemas.microsoft.com/office/drawing/2014/main" id="{67C08522-153B-408E-94C4-F3283E8D9003}"/>
              </a:ext>
            </a:extLst>
          </p:cNvPr>
          <p:cNvSpPr>
            <a:spLocks noEditPoints="1"/>
          </p:cNvSpPr>
          <p:nvPr/>
        </p:nvSpPr>
        <p:spPr bwMode="auto">
          <a:xfrm>
            <a:off x="-1132" y="3628083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68" name="Group 414">
            <a:extLst>
              <a:ext uri="{FF2B5EF4-FFF2-40B4-BE49-F238E27FC236}">
                <a16:creationId xmlns:a16="http://schemas.microsoft.com/office/drawing/2014/main" id="{EC35377E-D989-4026-92AA-32A57459CEA7}"/>
              </a:ext>
            </a:extLst>
          </p:cNvPr>
          <p:cNvGrpSpPr/>
          <p:nvPr/>
        </p:nvGrpSpPr>
        <p:grpSpPr>
          <a:xfrm>
            <a:off x="105538" y="2577629"/>
            <a:ext cx="2819400" cy="1823856"/>
            <a:chOff x="7315617" y="3904144"/>
            <a:chExt cx="1427165" cy="1823859"/>
          </a:xfrm>
        </p:grpSpPr>
        <p:sp>
          <p:nvSpPr>
            <p:cNvPr id="69" name="TextBox 415">
              <a:extLst>
                <a:ext uri="{FF2B5EF4-FFF2-40B4-BE49-F238E27FC236}">
                  <a16:creationId xmlns:a16="http://schemas.microsoft.com/office/drawing/2014/main" id="{222AF261-553C-48DC-B842-24F159525CE4}"/>
                </a:ext>
              </a:extLst>
            </p:cNvPr>
            <p:cNvSpPr txBox="1"/>
            <p:nvPr/>
          </p:nvSpPr>
          <p:spPr>
            <a:xfrm>
              <a:off x="7561363" y="3904144"/>
              <a:ext cx="935687" cy="288148"/>
            </a:xfrm>
            <a:prstGeom prst="rect">
              <a:avLst/>
            </a:prstGeom>
            <a:noFill/>
          </p:spPr>
          <p:txBody>
            <a:bodyPr wrap="none" lIns="72000" tIns="36000" rIns="72000" bIns="36000" rtlCol="0" anchor="b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Concejales</a:t>
              </a:r>
            </a:p>
          </p:txBody>
        </p:sp>
        <p:sp>
          <p:nvSpPr>
            <p:cNvPr id="70" name="TextBox 416">
              <a:extLst>
                <a:ext uri="{FF2B5EF4-FFF2-40B4-BE49-F238E27FC236}">
                  <a16:creationId xmlns:a16="http://schemas.microsoft.com/office/drawing/2014/main" id="{0CB009A8-C2FC-462F-A456-8041F6F4F42C}"/>
                </a:ext>
              </a:extLst>
            </p:cNvPr>
            <p:cNvSpPr txBox="1"/>
            <p:nvPr/>
          </p:nvSpPr>
          <p:spPr>
            <a:xfrm>
              <a:off x="7315617" y="4177969"/>
              <a:ext cx="1427165" cy="1550034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Matías Felipe Muñoz Cordero PDC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Scarlet</a:t>
              </a: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es-C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Rohten</a:t>
              </a: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 Quilodrán PS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Rubén Urrutia Vásquez PRSD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Abigail Acosta Soto UDI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Patricia Pávez Moreno PPD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Marcelo Sandoval Tilleria PPD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Juan De Dios Bustamante </a:t>
              </a:r>
              <a:r>
                <a:rPr kumimoji="0" lang="es-C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Taiba</a:t>
              </a: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 PC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María Eugenia Gutiérrez IND</a:t>
              </a:r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51D50123-95C4-43F4-BCB4-ACE0575468CC}"/>
              </a:ext>
            </a:extLst>
          </p:cNvPr>
          <p:cNvSpPr txBox="1"/>
          <p:nvPr/>
        </p:nvSpPr>
        <p:spPr>
          <a:xfrm>
            <a:off x="397445" y="863522"/>
            <a:ext cx="1181100" cy="29238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Comuna</a:t>
            </a:r>
          </a:p>
        </p:txBody>
      </p:sp>
      <p:pic>
        <p:nvPicPr>
          <p:cNvPr id="11" name="Imagen 10" descr="Imagen que contiene dibujo&#10;&#10;Descripción generada automáticamente">
            <a:extLst>
              <a:ext uri="{FF2B5EF4-FFF2-40B4-BE49-F238E27FC236}">
                <a16:creationId xmlns:a16="http://schemas.microsoft.com/office/drawing/2014/main" id="{A43828E1-C550-43D7-A449-ECA678E86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9166D8E-A924-4887-8D47-B8EB10FBDDB2}"/>
              </a:ext>
            </a:extLst>
          </p:cNvPr>
          <p:cNvSpPr txBox="1"/>
          <p:nvPr/>
        </p:nvSpPr>
        <p:spPr>
          <a:xfrm>
            <a:off x="1700220" y="863383"/>
            <a:ext cx="1181100" cy="2923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marL="0" marR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Municipio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23EDBC5-44F9-47C2-AFB1-40FE9EA49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394" y="5410754"/>
            <a:ext cx="3324920" cy="13901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7840" tIns="45720" rIns="63480" bIns="50784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457200">
              <a:defRPr/>
            </a:pPr>
            <a:r>
              <a:rPr lang="es-CL" altLang="es-CL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Rut:</a:t>
            </a:r>
            <a:r>
              <a:rPr lang="es-CL" altLang="es-CL" sz="1200" b="1" dirty="0"/>
              <a:t> </a:t>
            </a:r>
            <a:r>
              <a:rPr lang="es-CL" altLang="es-CL" sz="1200" dirty="0">
                <a:solidFill>
                  <a:prstClr val="white">
                    <a:lumMod val="50000"/>
                  </a:prstClr>
                </a:solidFill>
              </a:rPr>
              <a:t>69.253.800-5</a:t>
            </a:r>
          </a:p>
          <a:p>
            <a:pPr algn="ctr" defTabSz="457200">
              <a:defRPr/>
            </a:pPr>
            <a:r>
              <a:rPr lang="es-CL" altLang="es-CL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Dirección: </a:t>
            </a:r>
            <a:r>
              <a:rPr lang="es-CL" altLang="es-CL" sz="1200" dirty="0">
                <a:solidFill>
                  <a:prstClr val="white">
                    <a:lumMod val="50000"/>
                  </a:prstClr>
                </a:solidFill>
              </a:rPr>
              <a:t>Av. Santa Rosa </a:t>
            </a:r>
            <a:r>
              <a:rPr lang="es-CL" altLang="es-CL" sz="1200" dirty="0" err="1">
                <a:solidFill>
                  <a:prstClr val="white">
                    <a:lumMod val="50000"/>
                  </a:prstClr>
                </a:solidFill>
              </a:rPr>
              <a:t>Nº</a:t>
            </a:r>
            <a:r>
              <a:rPr lang="es-CL" altLang="es-CL" sz="1200" dirty="0">
                <a:solidFill>
                  <a:prstClr val="white">
                    <a:lumMod val="50000"/>
                  </a:prstClr>
                </a:solidFill>
              </a:rPr>
              <a:t> 12975</a:t>
            </a:r>
          </a:p>
          <a:p>
            <a:pPr algn="ctr" defTabSz="457200">
              <a:defRPr/>
            </a:pPr>
            <a:r>
              <a:rPr lang="it-IT" altLang="es-CL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Teléfono:</a:t>
            </a:r>
            <a:r>
              <a:rPr lang="it-IT" altLang="es-CL" sz="1200" dirty="0">
                <a:solidFill>
                  <a:prstClr val="white">
                    <a:lumMod val="50000"/>
                  </a:prstClr>
                </a:solidFill>
              </a:rPr>
              <a:t> (02) 23896600 - 23896701</a:t>
            </a:r>
          </a:p>
          <a:p>
            <a:pPr algn="ctr" defTabSz="457200">
              <a:defRPr/>
            </a:pPr>
            <a:r>
              <a:rPr lang="it-IT" altLang="es-CL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Fax: </a:t>
            </a:r>
            <a:r>
              <a:rPr lang="it-IT" altLang="es-CL" sz="1200" dirty="0">
                <a:solidFill>
                  <a:prstClr val="white">
                    <a:lumMod val="50000"/>
                  </a:prstClr>
                </a:solidFill>
              </a:rPr>
              <a:t>(02) 23896706</a:t>
            </a:r>
          </a:p>
          <a:p>
            <a:pPr algn="ctr" defTabSz="457200">
              <a:defRPr/>
            </a:pPr>
            <a:r>
              <a:rPr lang="it-IT" altLang="es-CL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Web: </a:t>
            </a:r>
            <a:r>
              <a:rPr lang="it-IT" altLang="es-CL" sz="1200" dirty="0">
                <a:solidFill>
                  <a:prstClr val="white">
                    <a:lumMod val="50000"/>
                  </a:prstClr>
                </a:solidFill>
              </a:rPr>
              <a:t>www.pintana.cl</a:t>
            </a:r>
          </a:p>
          <a:p>
            <a:pPr algn="ctr" defTabSz="457200">
              <a:defRPr/>
            </a:pPr>
            <a:r>
              <a:rPr lang="it-IT" altLang="es-CL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Email: </a:t>
            </a:r>
            <a:r>
              <a:rPr lang="it-IT" altLang="es-CL" sz="1200" dirty="0">
                <a:solidFill>
                  <a:prstClr val="white">
                    <a:lumMod val="50000"/>
                  </a:prstClr>
                </a:solidFill>
              </a:rPr>
              <a:t>municipalidad@pintana.cl</a:t>
            </a:r>
            <a:endParaRPr lang="es-CL" altLang="es-CL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D320E222-E848-44C3-95A7-411659E7BC6C}"/>
              </a:ext>
            </a:extLst>
          </p:cNvPr>
          <p:cNvSpPr txBox="1"/>
          <p:nvPr/>
        </p:nvSpPr>
        <p:spPr>
          <a:xfrm>
            <a:off x="9038462" y="2262009"/>
            <a:ext cx="234315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L" sz="1000" b="0" i="0" dirty="0">
                <a:solidFill>
                  <a:srgbClr val="000000"/>
                </a:solidFill>
                <a:effectLst/>
                <a:latin typeface="gobCL"/>
              </a:rPr>
              <a:t>Senadores CIRCUNSCRIPCION VII</a:t>
            </a:r>
          </a:p>
          <a:p>
            <a:pPr algn="l"/>
            <a:r>
              <a:rPr lang="es-CL" sz="1000" b="0" i="0" dirty="0">
                <a:solidFill>
                  <a:srgbClr val="777777"/>
                </a:solidFill>
                <a:effectLst/>
                <a:latin typeface="gobCL"/>
              </a:rPr>
              <a:t>Carlos Montes Cisternas - PS</a:t>
            </a:r>
          </a:p>
          <a:p>
            <a:pPr algn="l"/>
            <a:r>
              <a:rPr lang="es-CL" sz="1000" b="0" i="0" dirty="0">
                <a:solidFill>
                  <a:srgbClr val="777777"/>
                </a:solidFill>
                <a:effectLst/>
                <a:latin typeface="gobCL"/>
              </a:rPr>
              <a:t>Guido Girardi </a:t>
            </a:r>
            <a:r>
              <a:rPr lang="es-CL" sz="1000" b="0" i="0" dirty="0" err="1">
                <a:solidFill>
                  <a:srgbClr val="777777"/>
                </a:solidFill>
                <a:effectLst/>
                <a:latin typeface="gobCL"/>
              </a:rPr>
              <a:t>Lavin</a:t>
            </a:r>
            <a:r>
              <a:rPr lang="es-CL" sz="1000" b="0" i="0" dirty="0">
                <a:solidFill>
                  <a:srgbClr val="777777"/>
                </a:solidFill>
                <a:effectLst/>
                <a:latin typeface="gobCL"/>
              </a:rPr>
              <a:t> - PPD</a:t>
            </a:r>
          </a:p>
          <a:p>
            <a:pPr algn="l"/>
            <a:r>
              <a:rPr lang="es-CL" sz="1000" b="0" i="0" dirty="0">
                <a:solidFill>
                  <a:srgbClr val="777777"/>
                </a:solidFill>
                <a:effectLst/>
                <a:latin typeface="gobCL"/>
              </a:rPr>
              <a:t>Manuel </a:t>
            </a:r>
            <a:r>
              <a:rPr lang="es-CL" sz="1000" b="0" i="0" dirty="0" err="1">
                <a:solidFill>
                  <a:srgbClr val="777777"/>
                </a:solidFill>
                <a:effectLst/>
                <a:latin typeface="gobCL"/>
              </a:rPr>
              <a:t>Jose</a:t>
            </a:r>
            <a:r>
              <a:rPr lang="es-CL" sz="1000" b="0" i="0" dirty="0">
                <a:solidFill>
                  <a:srgbClr val="777777"/>
                </a:solidFill>
                <a:effectLst/>
                <a:latin typeface="gobCL"/>
              </a:rPr>
              <a:t> </a:t>
            </a:r>
            <a:r>
              <a:rPr lang="es-CL" sz="1000" b="0" i="0" dirty="0" err="1">
                <a:solidFill>
                  <a:srgbClr val="777777"/>
                </a:solidFill>
                <a:effectLst/>
                <a:latin typeface="gobCL"/>
              </a:rPr>
              <a:t>Ossandon</a:t>
            </a:r>
            <a:r>
              <a:rPr lang="es-CL" sz="1000" b="0" i="0" dirty="0">
                <a:solidFill>
                  <a:srgbClr val="777777"/>
                </a:solidFill>
                <a:effectLst/>
                <a:latin typeface="gobCL"/>
              </a:rPr>
              <a:t> Irarrazabal - RN</a:t>
            </a:r>
          </a:p>
          <a:p>
            <a:pPr algn="l"/>
            <a:r>
              <a:rPr lang="es-CL" sz="1000" b="0" i="0" dirty="0">
                <a:solidFill>
                  <a:srgbClr val="777777"/>
                </a:solidFill>
                <a:effectLst/>
                <a:latin typeface="gobCL"/>
              </a:rPr>
              <a:t>Marcela Sabat Fernández - RN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21EA1C0-0FA5-4C6B-AD1C-962C2822CC4B}"/>
              </a:ext>
            </a:extLst>
          </p:cNvPr>
          <p:cNvSpPr txBox="1"/>
          <p:nvPr/>
        </p:nvSpPr>
        <p:spPr>
          <a:xfrm>
            <a:off x="9038462" y="3429000"/>
            <a:ext cx="3048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L" sz="1050" b="0" i="0" dirty="0">
                <a:solidFill>
                  <a:srgbClr val="000000"/>
                </a:solidFill>
                <a:effectLst/>
                <a:latin typeface="gobCL"/>
              </a:rPr>
              <a:t>Diputados DISTRITO 12</a:t>
            </a:r>
          </a:p>
          <a:p>
            <a:pPr algn="l"/>
            <a:r>
              <a:rPr lang="es-CL" sz="1050" b="0" i="0" dirty="0">
                <a:solidFill>
                  <a:srgbClr val="777777"/>
                </a:solidFill>
                <a:effectLst/>
                <a:latin typeface="gobCL"/>
              </a:rPr>
              <a:t>Ximena Ossandón </a:t>
            </a:r>
            <a:r>
              <a:rPr lang="es-CL" sz="1050" b="0" i="0" dirty="0" err="1">
                <a:solidFill>
                  <a:srgbClr val="777777"/>
                </a:solidFill>
                <a:effectLst/>
                <a:latin typeface="gobCL"/>
              </a:rPr>
              <a:t>Irarrázabal</a:t>
            </a:r>
            <a:r>
              <a:rPr lang="es-CL" sz="1050" b="0" i="0" dirty="0">
                <a:solidFill>
                  <a:srgbClr val="777777"/>
                </a:solidFill>
                <a:effectLst/>
                <a:latin typeface="gobCL"/>
              </a:rPr>
              <a:t> - RN</a:t>
            </a:r>
          </a:p>
          <a:p>
            <a:pPr algn="l"/>
            <a:r>
              <a:rPr lang="es-CL" sz="1050" b="0" i="0" dirty="0">
                <a:solidFill>
                  <a:srgbClr val="777777"/>
                </a:solidFill>
                <a:effectLst/>
                <a:latin typeface="gobCL"/>
              </a:rPr>
              <a:t>Camila Vallejo Dowling - PC</a:t>
            </a:r>
          </a:p>
          <a:p>
            <a:pPr algn="l"/>
            <a:r>
              <a:rPr lang="es-CL" sz="1050" b="0" i="0" dirty="0">
                <a:solidFill>
                  <a:srgbClr val="777777"/>
                </a:solidFill>
                <a:effectLst/>
                <a:latin typeface="gobCL"/>
              </a:rPr>
              <a:t>Pamela </a:t>
            </a:r>
            <a:r>
              <a:rPr lang="es-CL" sz="1050" b="0" i="0" dirty="0" err="1">
                <a:solidFill>
                  <a:srgbClr val="777777"/>
                </a:solidFill>
                <a:effectLst/>
                <a:latin typeface="gobCL"/>
              </a:rPr>
              <a:t>Jiles</a:t>
            </a:r>
            <a:r>
              <a:rPr lang="es-CL" sz="1050" b="0" i="0" dirty="0">
                <a:solidFill>
                  <a:srgbClr val="777777"/>
                </a:solidFill>
                <a:effectLst/>
                <a:latin typeface="gobCL"/>
              </a:rPr>
              <a:t> Moreno - PH</a:t>
            </a:r>
          </a:p>
          <a:p>
            <a:pPr algn="l"/>
            <a:r>
              <a:rPr lang="es-CL" sz="1050" b="0" i="0" dirty="0">
                <a:solidFill>
                  <a:srgbClr val="777777"/>
                </a:solidFill>
                <a:effectLst/>
                <a:latin typeface="gobCL"/>
              </a:rPr>
              <a:t>Leopoldo Pérez </a:t>
            </a:r>
            <a:r>
              <a:rPr lang="es-CL" sz="1050" b="0" i="0" dirty="0" err="1">
                <a:solidFill>
                  <a:srgbClr val="777777"/>
                </a:solidFill>
                <a:effectLst/>
                <a:latin typeface="gobCL"/>
              </a:rPr>
              <a:t>Lahsen</a:t>
            </a:r>
            <a:r>
              <a:rPr lang="es-CL" sz="1050" b="0" i="0" dirty="0">
                <a:solidFill>
                  <a:srgbClr val="777777"/>
                </a:solidFill>
                <a:effectLst/>
                <a:latin typeface="gobCL"/>
              </a:rPr>
              <a:t> - RN</a:t>
            </a:r>
          </a:p>
          <a:p>
            <a:pPr algn="l"/>
            <a:r>
              <a:rPr lang="es-CL" sz="1050" b="0" i="0" dirty="0">
                <a:solidFill>
                  <a:srgbClr val="777777"/>
                </a:solidFill>
                <a:effectLst/>
                <a:latin typeface="gobCL"/>
              </a:rPr>
              <a:t>Álvaro Carter Fernández - IND - UDI</a:t>
            </a:r>
          </a:p>
          <a:p>
            <a:pPr algn="l"/>
            <a:r>
              <a:rPr lang="es-CL" sz="1050" b="0" i="0" dirty="0">
                <a:solidFill>
                  <a:srgbClr val="777777"/>
                </a:solidFill>
                <a:effectLst/>
                <a:latin typeface="gobCL"/>
              </a:rPr>
              <a:t>Miguel </a:t>
            </a:r>
            <a:r>
              <a:rPr lang="es-CL" sz="1050" b="0" i="0" dirty="0" err="1">
                <a:solidFill>
                  <a:srgbClr val="777777"/>
                </a:solidFill>
                <a:effectLst/>
                <a:latin typeface="gobCL"/>
              </a:rPr>
              <a:t>Crispi</a:t>
            </a:r>
            <a:r>
              <a:rPr lang="es-CL" sz="1050" b="0" i="0" dirty="0">
                <a:solidFill>
                  <a:srgbClr val="777777"/>
                </a:solidFill>
                <a:effectLst/>
                <a:latin typeface="gobCL"/>
              </a:rPr>
              <a:t> Serrano - RD</a:t>
            </a:r>
          </a:p>
          <a:p>
            <a:pPr algn="l"/>
            <a:r>
              <a:rPr lang="es-CL" sz="1050" b="0" i="0" dirty="0">
                <a:solidFill>
                  <a:srgbClr val="777777"/>
                </a:solidFill>
                <a:effectLst/>
                <a:latin typeface="gobCL"/>
              </a:rPr>
              <a:t>Amaro Labra Sepúlveda - PC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6359FB9-5555-4EED-87BF-83D29B0F78E2}"/>
              </a:ext>
            </a:extLst>
          </p:cNvPr>
          <p:cNvSpPr txBox="1"/>
          <p:nvPr/>
        </p:nvSpPr>
        <p:spPr>
          <a:xfrm>
            <a:off x="9038462" y="4979867"/>
            <a:ext cx="25050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L" sz="1100" b="0" i="0" dirty="0">
                <a:solidFill>
                  <a:srgbClr val="000000"/>
                </a:solidFill>
                <a:effectLst/>
                <a:latin typeface="gobCL"/>
              </a:rPr>
              <a:t>Intendente Región de METROPOLITANA</a:t>
            </a:r>
          </a:p>
          <a:p>
            <a:pPr algn="l"/>
            <a:r>
              <a:rPr lang="es-CL" sz="1100" b="0" i="0" dirty="0">
                <a:solidFill>
                  <a:srgbClr val="777777"/>
                </a:solidFill>
                <a:effectLst/>
                <a:latin typeface="gobCL"/>
              </a:rPr>
              <a:t>Felipe Guevara Stephens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4E96DCE-D99C-484E-92F5-789350414A1B}"/>
              </a:ext>
            </a:extLst>
          </p:cNvPr>
          <p:cNvSpPr txBox="1"/>
          <p:nvPr/>
        </p:nvSpPr>
        <p:spPr>
          <a:xfrm>
            <a:off x="9038462" y="5479484"/>
            <a:ext cx="23526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L" sz="1100" b="0" i="0" dirty="0">
                <a:solidFill>
                  <a:srgbClr val="000000"/>
                </a:solidFill>
                <a:effectLst/>
                <a:latin typeface="gobCL"/>
              </a:rPr>
              <a:t>Gobernador Provincia de SANTIAGO</a:t>
            </a:r>
          </a:p>
          <a:p>
            <a:pPr algn="l"/>
            <a:r>
              <a:rPr lang="es-CL" sz="1100" b="0" i="0" dirty="0">
                <a:solidFill>
                  <a:srgbClr val="777777"/>
                </a:solidFill>
                <a:effectLst/>
                <a:latin typeface="gobCL"/>
              </a:rPr>
              <a:t>Enrique Beltrán Navarrete</a:t>
            </a:r>
          </a:p>
        </p:txBody>
      </p:sp>
    </p:spTree>
    <p:extLst>
      <p:ext uri="{BB962C8B-B14F-4D97-AF65-F5344CB8AC3E}">
        <p14:creationId xmlns:p14="http://schemas.microsoft.com/office/powerpoint/2010/main" val="196851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/>
          <p:bldP spid="61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4A7EE91-D629-42DD-8880-37061C015F50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7CAC412-23DC-4A80-B41E-C6E683FDED81}"/>
              </a:ext>
            </a:extLst>
          </p:cNvPr>
          <p:cNvSpPr txBox="1"/>
          <p:nvPr/>
        </p:nvSpPr>
        <p:spPr>
          <a:xfrm>
            <a:off x="1438276" y="837730"/>
            <a:ext cx="1628775" cy="3084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CL" sz="1400" dirty="0"/>
              <a:t>Demografía </a:t>
            </a:r>
          </a:p>
        </p:txBody>
      </p:sp>
      <p:sp>
        <p:nvSpPr>
          <p:cNvPr id="130" name="CuadroTexto 129">
            <a:extLst>
              <a:ext uri="{FF2B5EF4-FFF2-40B4-BE49-F238E27FC236}">
                <a16:creationId xmlns:a16="http://schemas.microsoft.com/office/drawing/2014/main" id="{B3064CBE-A4AB-443B-82DE-6971086E081F}"/>
              </a:ext>
            </a:extLst>
          </p:cNvPr>
          <p:cNvSpPr txBox="1"/>
          <p:nvPr/>
        </p:nvSpPr>
        <p:spPr>
          <a:xfrm>
            <a:off x="225038" y="3570219"/>
            <a:ext cx="2839734" cy="257369"/>
          </a:xfrm>
          <a:prstGeom prst="rect">
            <a:avLst/>
          </a:prstGeom>
          <a:noFill/>
        </p:spPr>
        <p:txBody>
          <a:bodyPr wrap="none" lIns="72000" tIns="36000" rIns="72000" bIns="36000" rtlCol="0" anchor="b">
            <a:spAutoFit/>
          </a:bodyPr>
          <a:lstStyle>
            <a:defPPr>
              <a:defRPr lang="es-CL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9CBE5C"/>
                </a:solidFill>
              </a:defRPr>
            </a:lvl1pPr>
          </a:lstStyle>
          <a:p>
            <a:r>
              <a:rPr lang="es-CL" sz="1200" dirty="0">
                <a:solidFill>
                  <a:srgbClr val="388094"/>
                </a:solidFill>
              </a:rPr>
              <a:t>Índice de dependencia demográfica: </a:t>
            </a:r>
            <a:r>
              <a:rPr lang="es-CL" sz="1200" b="0" i="0" dirty="0">
                <a:solidFill>
                  <a:schemeClr val="tx1"/>
                </a:solidFill>
                <a:effectLst/>
                <a:latin typeface="gobCL"/>
              </a:rPr>
              <a:t>48,4</a:t>
            </a:r>
            <a:r>
              <a:rPr lang="es-CL" sz="1200" dirty="0">
                <a:solidFill>
                  <a:srgbClr val="388094"/>
                </a:solidFill>
              </a:rPr>
              <a:t>  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92AD61E8-3E7D-4E51-9B95-E830D3501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33" y="4763388"/>
            <a:ext cx="3474121" cy="1930984"/>
          </a:xfrm>
          <a:prstGeom prst="rect">
            <a:avLst/>
          </a:prstGeom>
        </p:spPr>
      </p:pic>
      <p:sp>
        <p:nvSpPr>
          <p:cNvPr id="134" name="CuadroTexto 133">
            <a:extLst>
              <a:ext uri="{FF2B5EF4-FFF2-40B4-BE49-F238E27FC236}">
                <a16:creationId xmlns:a16="http://schemas.microsoft.com/office/drawing/2014/main" id="{D357FA09-E16D-4CE5-AEB6-7451A18EBC42}"/>
              </a:ext>
            </a:extLst>
          </p:cNvPr>
          <p:cNvSpPr txBox="1"/>
          <p:nvPr/>
        </p:nvSpPr>
        <p:spPr>
          <a:xfrm>
            <a:off x="98656" y="857703"/>
            <a:ext cx="1181100" cy="29238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indent="0" algn="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Ciudadanos</a:t>
            </a:r>
          </a:p>
        </p:txBody>
      </p:sp>
      <p:sp>
        <p:nvSpPr>
          <p:cNvPr id="35" name="Freeform 183">
            <a:extLst>
              <a:ext uri="{FF2B5EF4-FFF2-40B4-BE49-F238E27FC236}">
                <a16:creationId xmlns:a16="http://schemas.microsoft.com/office/drawing/2014/main" id="{4D8CAD5D-ACE3-408D-A02A-35B7B3A6FB63}"/>
              </a:ext>
            </a:extLst>
          </p:cNvPr>
          <p:cNvSpPr>
            <a:spLocks noEditPoints="1"/>
          </p:cNvSpPr>
          <p:nvPr/>
        </p:nvSpPr>
        <p:spPr bwMode="auto">
          <a:xfrm>
            <a:off x="-1132" y="3618558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7DFD961-6E70-403A-AFF4-F09CA5FC7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959" y="2181699"/>
            <a:ext cx="3325353" cy="4191918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544379C0-09D0-46DB-8848-9811CA7AAF8D}"/>
              </a:ext>
            </a:extLst>
          </p:cNvPr>
          <p:cNvSpPr txBox="1"/>
          <p:nvPr/>
        </p:nvSpPr>
        <p:spPr>
          <a:xfrm>
            <a:off x="212687" y="3236556"/>
            <a:ext cx="1929934" cy="257369"/>
          </a:xfrm>
          <a:prstGeom prst="rect">
            <a:avLst/>
          </a:prstGeom>
          <a:noFill/>
        </p:spPr>
        <p:txBody>
          <a:bodyPr wrap="none" lIns="72000" tIns="36000" rIns="72000" bIns="36000" rtlCol="0" anchor="b">
            <a:spAutoFit/>
          </a:bodyPr>
          <a:lstStyle>
            <a:defPPr>
              <a:defRPr lang="es-CL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9CBE5C"/>
                </a:solidFill>
              </a:defRPr>
            </a:lvl1pPr>
          </a:lstStyle>
          <a:p>
            <a:r>
              <a:rPr lang="es-CL" sz="1200" dirty="0">
                <a:solidFill>
                  <a:srgbClr val="388094"/>
                </a:solidFill>
              </a:rPr>
              <a:t>Índice de adultos mayores: 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63F5C14-676F-4F82-829B-9C625B1EE6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97" t="41666" r="72422" b="48820"/>
          <a:stretch/>
        </p:blipFill>
        <p:spPr>
          <a:xfrm>
            <a:off x="2553353" y="3345701"/>
            <a:ext cx="2071308" cy="533401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09388EB1-62E3-48D1-9822-90B12681AD03}"/>
              </a:ext>
            </a:extLst>
          </p:cNvPr>
          <p:cNvSpPr txBox="1"/>
          <p:nvPr/>
        </p:nvSpPr>
        <p:spPr>
          <a:xfrm>
            <a:off x="225038" y="3908891"/>
            <a:ext cx="2407436" cy="257369"/>
          </a:xfrm>
          <a:prstGeom prst="rect">
            <a:avLst/>
          </a:prstGeom>
          <a:noFill/>
        </p:spPr>
        <p:txBody>
          <a:bodyPr wrap="none" lIns="72000" tIns="36000" rIns="72000" bIns="36000" rtlCol="0" anchor="b">
            <a:spAutoFit/>
          </a:bodyPr>
          <a:lstStyle>
            <a:defPPr>
              <a:defRPr lang="es-CL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9CBE5C"/>
                </a:solidFill>
              </a:defRPr>
            </a:lvl1pPr>
          </a:lstStyle>
          <a:p>
            <a:r>
              <a:rPr lang="es-CL" sz="1200" dirty="0">
                <a:solidFill>
                  <a:srgbClr val="388094"/>
                </a:solidFill>
              </a:rPr>
              <a:t>Índice de dependencia juvenil: </a:t>
            </a:r>
            <a:r>
              <a:rPr lang="es-CL" sz="1200" b="0" dirty="0">
                <a:solidFill>
                  <a:schemeClr val="tx1"/>
                </a:solidFill>
              </a:rPr>
              <a:t>34,9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E5FD000-C746-4D1D-923F-0E4472657482}"/>
              </a:ext>
            </a:extLst>
          </p:cNvPr>
          <p:cNvSpPr txBox="1"/>
          <p:nvPr/>
        </p:nvSpPr>
        <p:spPr>
          <a:xfrm>
            <a:off x="225038" y="2894448"/>
            <a:ext cx="2352742" cy="257369"/>
          </a:xfrm>
          <a:prstGeom prst="rect">
            <a:avLst/>
          </a:prstGeom>
          <a:noFill/>
        </p:spPr>
        <p:txBody>
          <a:bodyPr wrap="square" lIns="72000" tIns="36000" rIns="72000" bIns="36000" rtlCol="0" anchor="b">
            <a:spAutoFit/>
          </a:bodyPr>
          <a:lstStyle>
            <a:defPPr>
              <a:defRPr lang="es-CL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388094"/>
                </a:solidFill>
              </a:defRPr>
            </a:lvl1pPr>
          </a:lstStyle>
          <a:p>
            <a:r>
              <a:rPr lang="es-CL" sz="1200" dirty="0"/>
              <a:t>Índice de Masculinidad: 96,4  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396AB7B-7DC5-4FA6-BAF3-6AAFA98FF3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559"/>
          <a:stretch/>
        </p:blipFill>
        <p:spPr>
          <a:xfrm>
            <a:off x="21965" y="1472065"/>
            <a:ext cx="5353325" cy="1049168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CEEB96A9-DD9E-4EDF-B2D5-77516138370F}"/>
              </a:ext>
            </a:extLst>
          </p:cNvPr>
          <p:cNvGrpSpPr/>
          <p:nvPr/>
        </p:nvGrpSpPr>
        <p:grpSpPr>
          <a:xfrm>
            <a:off x="4596853" y="741283"/>
            <a:ext cx="1437772" cy="723217"/>
            <a:chOff x="7033762" y="4756275"/>
            <a:chExt cx="1437772" cy="723217"/>
          </a:xfrm>
        </p:grpSpPr>
        <p:sp>
          <p:nvSpPr>
            <p:cNvPr id="23" name="Bocadillo: ovalado 22">
              <a:extLst>
                <a:ext uri="{FF2B5EF4-FFF2-40B4-BE49-F238E27FC236}">
                  <a16:creationId xmlns:a16="http://schemas.microsoft.com/office/drawing/2014/main" id="{696E6E12-93EB-436C-8723-7F469943BDE1}"/>
                </a:ext>
              </a:extLst>
            </p:cNvPr>
            <p:cNvSpPr/>
            <p:nvPr/>
          </p:nvSpPr>
          <p:spPr>
            <a:xfrm>
              <a:off x="7033762" y="4756275"/>
              <a:ext cx="1406127" cy="723217"/>
            </a:xfrm>
            <a:prstGeom prst="wedgeEllipseCallou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42ECC900-66E6-46B3-BA88-D61FD5CD02C0}"/>
                </a:ext>
              </a:extLst>
            </p:cNvPr>
            <p:cNvSpPr txBox="1"/>
            <p:nvPr/>
          </p:nvSpPr>
          <p:spPr>
            <a:xfrm>
              <a:off x="7214235" y="4924492"/>
              <a:ext cx="125729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900" dirty="0"/>
                <a:t>Se puede presentar el ranking por comunas de la región</a:t>
              </a:r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812DE73-B61F-4CCE-8589-BA362326F8E6}"/>
              </a:ext>
            </a:extLst>
          </p:cNvPr>
          <p:cNvGrpSpPr/>
          <p:nvPr/>
        </p:nvGrpSpPr>
        <p:grpSpPr>
          <a:xfrm>
            <a:off x="3115329" y="2674455"/>
            <a:ext cx="1112689" cy="533401"/>
            <a:chOff x="7033762" y="4756275"/>
            <a:chExt cx="1437772" cy="723217"/>
          </a:xfrm>
        </p:grpSpPr>
        <p:sp>
          <p:nvSpPr>
            <p:cNvPr id="56" name="Bocadillo: ovalado 55">
              <a:extLst>
                <a:ext uri="{FF2B5EF4-FFF2-40B4-BE49-F238E27FC236}">
                  <a16:creationId xmlns:a16="http://schemas.microsoft.com/office/drawing/2014/main" id="{1F09A019-202C-4D82-A1DB-C85B1CEFEF45}"/>
                </a:ext>
              </a:extLst>
            </p:cNvPr>
            <p:cNvSpPr/>
            <p:nvPr/>
          </p:nvSpPr>
          <p:spPr>
            <a:xfrm>
              <a:off x="7033762" y="4756275"/>
              <a:ext cx="1406127" cy="723217"/>
            </a:xfrm>
            <a:prstGeom prst="wedgeEllipseCallou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2F7467A4-FB70-475C-946C-BF15CBFC98DF}"/>
                </a:ext>
              </a:extLst>
            </p:cNvPr>
            <p:cNvSpPr txBox="1"/>
            <p:nvPr/>
          </p:nvSpPr>
          <p:spPr>
            <a:xfrm>
              <a:off x="7214235" y="4924492"/>
              <a:ext cx="125729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900" dirty="0"/>
                <a:t>SUGERENCIA</a:t>
              </a:r>
            </a:p>
          </p:txBody>
        </p:sp>
      </p:grpSp>
      <p:sp>
        <p:nvSpPr>
          <p:cNvPr id="59" name="CuadroTexto 58">
            <a:extLst>
              <a:ext uri="{FF2B5EF4-FFF2-40B4-BE49-F238E27FC236}">
                <a16:creationId xmlns:a16="http://schemas.microsoft.com/office/drawing/2014/main" id="{73B4B613-0B3D-4671-9E8D-7750F09A15C6}"/>
              </a:ext>
            </a:extLst>
          </p:cNvPr>
          <p:cNvSpPr txBox="1"/>
          <p:nvPr/>
        </p:nvSpPr>
        <p:spPr>
          <a:xfrm>
            <a:off x="212687" y="4250075"/>
            <a:ext cx="3531871" cy="257369"/>
          </a:xfrm>
          <a:prstGeom prst="rect">
            <a:avLst/>
          </a:prstGeom>
          <a:noFill/>
        </p:spPr>
        <p:txBody>
          <a:bodyPr wrap="square" lIns="72000" tIns="36000" rIns="72000" bIns="36000" rtlCol="0" anchor="b">
            <a:spAutoFit/>
          </a:bodyPr>
          <a:lstStyle>
            <a:defPPr>
              <a:defRPr lang="es-CL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9CBE5C"/>
                </a:solidFill>
              </a:defRPr>
            </a:lvl1pPr>
          </a:lstStyle>
          <a:p>
            <a:r>
              <a:rPr lang="es-CL" sz="1200" dirty="0">
                <a:solidFill>
                  <a:srgbClr val="388094"/>
                </a:solidFill>
              </a:rPr>
              <a:t>Índice de Dependencia Vejez: </a:t>
            </a:r>
            <a:r>
              <a:rPr lang="es-CL" sz="1200" b="0" dirty="0">
                <a:solidFill>
                  <a:schemeClr val="tx1"/>
                </a:solidFill>
              </a:rPr>
              <a:t>13,5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9DA069F6-0385-4178-867E-CA9A4EEFBE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8204" y="1130788"/>
            <a:ext cx="3095140" cy="2272632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0987247B-A209-4686-A506-A7B77F8FE975}"/>
              </a:ext>
            </a:extLst>
          </p:cNvPr>
          <p:cNvSpPr txBox="1"/>
          <p:nvPr/>
        </p:nvSpPr>
        <p:spPr>
          <a:xfrm>
            <a:off x="9263520" y="865102"/>
            <a:ext cx="2401537" cy="257369"/>
          </a:xfrm>
          <a:prstGeom prst="rect">
            <a:avLst/>
          </a:prstGeom>
          <a:noFill/>
        </p:spPr>
        <p:txBody>
          <a:bodyPr wrap="none" lIns="72000" tIns="36000" rIns="72000" bIns="36000" rtlCol="0" anchor="b">
            <a:spAutoFit/>
          </a:bodyPr>
          <a:lstStyle>
            <a:defPPr>
              <a:defRPr lang="es-CL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9CBE5C"/>
                </a:solidFill>
              </a:defRPr>
            </a:lvl1pPr>
          </a:lstStyle>
          <a:p>
            <a:r>
              <a:rPr lang="es-CL" sz="1200" dirty="0">
                <a:solidFill>
                  <a:srgbClr val="388094"/>
                </a:solidFill>
              </a:rPr>
              <a:t>Población según pueblo originario  </a:t>
            </a: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6314F8FC-41F1-461B-BE3B-CEABC05D0D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1026" y="3870763"/>
            <a:ext cx="3443353" cy="199227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9FC7456-8516-42E7-B1F9-A5180694466C}"/>
              </a:ext>
            </a:extLst>
          </p:cNvPr>
          <p:cNvSpPr txBox="1"/>
          <p:nvPr/>
        </p:nvSpPr>
        <p:spPr>
          <a:xfrm>
            <a:off x="6370840" y="2184661"/>
            <a:ext cx="1285589" cy="24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>
                <a:solidFill>
                  <a:srgbClr val="FF0000"/>
                </a:solidFill>
              </a:rPr>
              <a:t>Video interactivo</a:t>
            </a:r>
          </a:p>
        </p:txBody>
      </p:sp>
      <p:pic>
        <p:nvPicPr>
          <p:cNvPr id="39" name="Imagen 3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AF9086C2-46F9-49A3-8AEB-9F89F77E7D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8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4A7EE91-D629-42DD-8880-37061C015F50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0DA355B-55D1-4D49-9049-32A7A9FE44E5}"/>
              </a:ext>
            </a:extLst>
          </p:cNvPr>
          <p:cNvSpPr txBox="1"/>
          <p:nvPr/>
        </p:nvSpPr>
        <p:spPr>
          <a:xfrm>
            <a:off x="224436" y="4306574"/>
            <a:ext cx="2941470" cy="288147"/>
          </a:xfrm>
          <a:prstGeom prst="rect">
            <a:avLst/>
          </a:prstGeom>
          <a:noFill/>
        </p:spPr>
        <p:txBody>
          <a:bodyPr wrap="square" lIns="72000" tIns="36000" rIns="72000" bIns="36000" rtlCol="0" anchor="b">
            <a:spAutoFit/>
          </a:bodyPr>
          <a:lstStyle>
            <a:defPPr>
              <a:defRPr lang="es-CL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9CBE5C"/>
                </a:solidFill>
              </a:defRPr>
            </a:lvl1pPr>
          </a:lstStyle>
          <a:p>
            <a:r>
              <a:rPr lang="es-CL" dirty="0"/>
              <a:t>Índice de Ruralidad Comunal: 22,85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7AC063-C9BA-46C3-8CA2-CFE733A8C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5" y="1453968"/>
            <a:ext cx="4095877" cy="1900907"/>
          </a:xfrm>
          <a:prstGeom prst="rect">
            <a:avLst/>
          </a:prstGeom>
        </p:spPr>
      </p:pic>
      <p:sp>
        <p:nvSpPr>
          <p:cNvPr id="36" name="Freeform 183">
            <a:extLst>
              <a:ext uri="{FF2B5EF4-FFF2-40B4-BE49-F238E27FC236}">
                <a16:creationId xmlns:a16="http://schemas.microsoft.com/office/drawing/2014/main" id="{860B8175-0D53-448F-A17C-D9D8EB3AEE7D}"/>
              </a:ext>
            </a:extLst>
          </p:cNvPr>
          <p:cNvSpPr>
            <a:spLocks noEditPoints="1"/>
          </p:cNvSpPr>
          <p:nvPr/>
        </p:nvSpPr>
        <p:spPr bwMode="auto">
          <a:xfrm>
            <a:off x="0" y="3638951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455D1E8-A5E6-4577-B8E4-D860C0E107ED}"/>
              </a:ext>
            </a:extLst>
          </p:cNvPr>
          <p:cNvSpPr txBox="1"/>
          <p:nvPr/>
        </p:nvSpPr>
        <p:spPr>
          <a:xfrm>
            <a:off x="1537131" y="868474"/>
            <a:ext cx="1628775" cy="3084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CL" sz="1400" dirty="0"/>
              <a:t>Demografía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AEE826C-BA19-4839-95DE-D5094AD237BC}"/>
              </a:ext>
            </a:extLst>
          </p:cNvPr>
          <p:cNvSpPr txBox="1"/>
          <p:nvPr/>
        </p:nvSpPr>
        <p:spPr>
          <a:xfrm>
            <a:off x="197511" y="888447"/>
            <a:ext cx="1181100" cy="29238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indent="0" algn="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Ciudadanos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8BF41F2-A8AF-4131-A89D-43A3E79BC340}"/>
              </a:ext>
            </a:extLst>
          </p:cNvPr>
          <p:cNvSpPr txBox="1"/>
          <p:nvPr/>
        </p:nvSpPr>
        <p:spPr>
          <a:xfrm>
            <a:off x="202727" y="3354875"/>
            <a:ext cx="28765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defTabSz="457200">
              <a:defRPr sz="1200" b="1">
                <a:solidFill>
                  <a:srgbClr val="9CBE5C"/>
                </a:solidFill>
              </a:defRPr>
            </a:lvl1pPr>
          </a:lstStyle>
          <a:p>
            <a:r>
              <a:rPr lang="es-CL" b="0" dirty="0">
                <a:highlight>
                  <a:srgbClr val="FFFF00"/>
                </a:highlight>
              </a:rPr>
              <a:t>Porcentaje de población rural</a:t>
            </a:r>
            <a:r>
              <a:rPr lang="es-CL" dirty="0">
                <a:highlight>
                  <a:srgbClr val="FFFF00"/>
                </a:highlight>
              </a:rPr>
              <a:t>: 0%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0FE8AE8-1B36-47D3-B511-816E50868374}"/>
              </a:ext>
            </a:extLst>
          </p:cNvPr>
          <p:cNvSpPr txBox="1"/>
          <p:nvPr/>
        </p:nvSpPr>
        <p:spPr>
          <a:xfrm>
            <a:off x="202727" y="3644466"/>
            <a:ext cx="3502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defTabSz="457200">
              <a:defRPr sz="1200" b="0">
                <a:solidFill>
                  <a:srgbClr val="9CBE5C"/>
                </a:solidFill>
              </a:defRPr>
            </a:lvl1pPr>
          </a:lstStyle>
          <a:p>
            <a:r>
              <a:rPr lang="es-CL" dirty="0"/>
              <a:t>Porcentaje de ocupación en sectores primarios: 0,8%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15DC2BC6-2CCB-4C53-AD7D-1A4847B0B53D}"/>
              </a:ext>
            </a:extLst>
          </p:cNvPr>
          <p:cNvSpPr txBox="1"/>
          <p:nvPr/>
        </p:nvSpPr>
        <p:spPr>
          <a:xfrm>
            <a:off x="224436" y="3975520"/>
            <a:ext cx="24330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defTabSz="457200">
              <a:defRPr sz="1200" b="0">
                <a:solidFill>
                  <a:srgbClr val="9CBE5C"/>
                </a:solidFill>
              </a:defRPr>
            </a:lvl1pPr>
          </a:lstStyle>
          <a:p>
            <a:r>
              <a:rPr lang="es-CL" dirty="0">
                <a:highlight>
                  <a:srgbClr val="FFFF00"/>
                </a:highlight>
              </a:rPr>
              <a:t>(Densidad poblacional: 5.795,26)</a:t>
            </a:r>
          </a:p>
        </p:txBody>
      </p:sp>
      <p:grpSp>
        <p:nvGrpSpPr>
          <p:cNvPr id="63" name="Grupo 62">
            <a:extLst>
              <a:ext uri="{FF2B5EF4-FFF2-40B4-BE49-F238E27FC236}">
                <a16:creationId xmlns:a16="http://schemas.microsoft.com/office/drawing/2014/main" id="{ABABA803-18E5-4C01-AC65-585C28033337}"/>
              </a:ext>
            </a:extLst>
          </p:cNvPr>
          <p:cNvGrpSpPr/>
          <p:nvPr/>
        </p:nvGrpSpPr>
        <p:grpSpPr>
          <a:xfrm>
            <a:off x="6187766" y="961279"/>
            <a:ext cx="1112689" cy="533401"/>
            <a:chOff x="7033762" y="4756275"/>
            <a:chExt cx="1437772" cy="723217"/>
          </a:xfrm>
        </p:grpSpPr>
        <p:sp>
          <p:nvSpPr>
            <p:cNvPr id="64" name="Bocadillo: ovalado 63">
              <a:extLst>
                <a:ext uri="{FF2B5EF4-FFF2-40B4-BE49-F238E27FC236}">
                  <a16:creationId xmlns:a16="http://schemas.microsoft.com/office/drawing/2014/main" id="{4791C1BE-C59A-40C2-86BF-C649DD09CB73}"/>
                </a:ext>
              </a:extLst>
            </p:cNvPr>
            <p:cNvSpPr/>
            <p:nvPr/>
          </p:nvSpPr>
          <p:spPr>
            <a:xfrm>
              <a:off x="7033762" y="4756275"/>
              <a:ext cx="1406127" cy="723217"/>
            </a:xfrm>
            <a:prstGeom prst="wedgeEllipseCallou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5" name="CuadroTexto 64">
              <a:extLst>
                <a:ext uri="{FF2B5EF4-FFF2-40B4-BE49-F238E27FC236}">
                  <a16:creationId xmlns:a16="http://schemas.microsoft.com/office/drawing/2014/main" id="{B82579E9-71E5-4F13-B86A-5A1FCF02561E}"/>
                </a:ext>
              </a:extLst>
            </p:cNvPr>
            <p:cNvSpPr txBox="1"/>
            <p:nvPr/>
          </p:nvSpPr>
          <p:spPr>
            <a:xfrm>
              <a:off x="7214235" y="4929997"/>
              <a:ext cx="1257299" cy="312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900" dirty="0"/>
                <a:t>RANKING</a:t>
              </a:r>
            </a:p>
          </p:txBody>
        </p: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E85D0652-31CA-46B7-AC90-46B203D4D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691" y="1136268"/>
            <a:ext cx="4330923" cy="351173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20547E0-018C-4072-95A1-218ABABBF6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3800" y="1636718"/>
            <a:ext cx="1600282" cy="2502029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629B2FC2-B5E5-4BB8-A38B-2B3A3610A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6728" y="4145824"/>
            <a:ext cx="1507354" cy="930466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93168D0F-625B-4BB0-94FF-ADC945E642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5221" y="4311916"/>
            <a:ext cx="1041507" cy="729056"/>
          </a:xfrm>
          <a:prstGeom prst="rect">
            <a:avLst/>
          </a:prstGeom>
        </p:spPr>
      </p:pic>
      <p:grpSp>
        <p:nvGrpSpPr>
          <p:cNvPr id="66" name="Grupo 65">
            <a:extLst>
              <a:ext uri="{FF2B5EF4-FFF2-40B4-BE49-F238E27FC236}">
                <a16:creationId xmlns:a16="http://schemas.microsoft.com/office/drawing/2014/main" id="{BE13B6F6-AA51-46CC-8F8C-54A2BE339013}"/>
              </a:ext>
            </a:extLst>
          </p:cNvPr>
          <p:cNvGrpSpPr/>
          <p:nvPr/>
        </p:nvGrpSpPr>
        <p:grpSpPr>
          <a:xfrm>
            <a:off x="4534044" y="3619460"/>
            <a:ext cx="1088200" cy="533401"/>
            <a:chOff x="7033762" y="4756275"/>
            <a:chExt cx="1406127" cy="723217"/>
          </a:xfrm>
        </p:grpSpPr>
        <p:sp>
          <p:nvSpPr>
            <p:cNvPr id="67" name="Bocadillo: ovalado 66">
              <a:extLst>
                <a:ext uri="{FF2B5EF4-FFF2-40B4-BE49-F238E27FC236}">
                  <a16:creationId xmlns:a16="http://schemas.microsoft.com/office/drawing/2014/main" id="{B2A12C98-45DA-46EA-B336-04B986724F53}"/>
                </a:ext>
              </a:extLst>
            </p:cNvPr>
            <p:cNvSpPr/>
            <p:nvPr/>
          </p:nvSpPr>
          <p:spPr>
            <a:xfrm>
              <a:off x="7033762" y="4756275"/>
              <a:ext cx="1406127" cy="723217"/>
            </a:xfrm>
            <a:prstGeom prst="wedgeEllipseCallou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8" name="CuadroTexto 67">
              <a:extLst>
                <a:ext uri="{FF2B5EF4-FFF2-40B4-BE49-F238E27FC236}">
                  <a16:creationId xmlns:a16="http://schemas.microsoft.com/office/drawing/2014/main" id="{33DCE573-4067-4835-A14A-139C0132C332}"/>
                </a:ext>
              </a:extLst>
            </p:cNvPr>
            <p:cNvSpPr txBox="1"/>
            <p:nvPr/>
          </p:nvSpPr>
          <p:spPr>
            <a:xfrm>
              <a:off x="7152696" y="4878339"/>
              <a:ext cx="1257300" cy="500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900" dirty="0"/>
                <a:t>Orden inverso según leyenda</a:t>
              </a:r>
            </a:p>
          </p:txBody>
        </p:sp>
      </p:grpSp>
      <p:pic>
        <p:nvPicPr>
          <p:cNvPr id="30" name="Imagen 29" descr="Imagen que contiene dibujo&#10;&#10;Descripción generada automáticamente">
            <a:extLst>
              <a:ext uri="{FF2B5EF4-FFF2-40B4-BE49-F238E27FC236}">
                <a16:creationId xmlns:a16="http://schemas.microsoft.com/office/drawing/2014/main" id="{584DA72E-50C4-4708-BA0A-6E3AAD38A2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3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4A7EE91-D629-42DD-8880-37061C015F50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19BEF8EF-E072-4804-8E08-A0B86EE19B0C}"/>
              </a:ext>
            </a:extLst>
          </p:cNvPr>
          <p:cNvSpPr txBox="1"/>
          <p:nvPr/>
        </p:nvSpPr>
        <p:spPr>
          <a:xfrm>
            <a:off x="238369" y="805675"/>
            <a:ext cx="1635592" cy="29238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indent="0" algn="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Desarrollo y Equidad</a:t>
            </a:r>
          </a:p>
        </p:txBody>
      </p:sp>
      <p:sp>
        <p:nvSpPr>
          <p:cNvPr id="35" name="Freeform 183">
            <a:extLst>
              <a:ext uri="{FF2B5EF4-FFF2-40B4-BE49-F238E27FC236}">
                <a16:creationId xmlns:a16="http://schemas.microsoft.com/office/drawing/2014/main" id="{D7563390-EF18-4B5F-9334-7720263AD185}"/>
              </a:ext>
            </a:extLst>
          </p:cNvPr>
          <p:cNvSpPr>
            <a:spLocks noEditPoints="1"/>
          </p:cNvSpPr>
          <p:nvPr/>
        </p:nvSpPr>
        <p:spPr bwMode="auto">
          <a:xfrm>
            <a:off x="-1132" y="3618558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ACAE65-765A-4004-A5B3-CFC21C6D4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854" y="1040573"/>
            <a:ext cx="2342267" cy="3002906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E7549A6-5D67-41EF-9516-CF2CCC68CBE0}"/>
              </a:ext>
            </a:extLst>
          </p:cNvPr>
          <p:cNvSpPr txBox="1"/>
          <p:nvPr/>
        </p:nvSpPr>
        <p:spPr>
          <a:xfrm>
            <a:off x="163204" y="1256995"/>
            <a:ext cx="2484283" cy="138499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CL" sz="1200" dirty="0"/>
              <a:t>Escolaridad jefe hogar	8,8</a:t>
            </a:r>
          </a:p>
          <a:p>
            <a:r>
              <a:rPr lang="es-CL" sz="1200" dirty="0"/>
              <a:t>Asistencia ed. escolar	94%</a:t>
            </a:r>
          </a:p>
          <a:p>
            <a:r>
              <a:rPr lang="es-CL" sz="1200" dirty="0"/>
              <a:t>Asistencia a preescolar	51%</a:t>
            </a:r>
          </a:p>
          <a:p>
            <a:r>
              <a:rPr lang="es-CL" sz="1200" dirty="0"/>
              <a:t>Asistencia a ed. media	71%</a:t>
            </a:r>
          </a:p>
          <a:p>
            <a:r>
              <a:rPr lang="es-CL" sz="1200" dirty="0"/>
              <a:t>Ingreso a ed. superior	12%</a:t>
            </a:r>
          </a:p>
          <a:p>
            <a:r>
              <a:rPr lang="es-CL" sz="1200" dirty="0"/>
              <a:t>Ed. superior terminada	61%</a:t>
            </a:r>
          </a:p>
          <a:p>
            <a:r>
              <a:rPr lang="es-CL" sz="1200" dirty="0"/>
              <a:t>Esc. p. originarios	8,5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B811844-18B3-4904-B9FB-031335EFC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5" y="4623615"/>
            <a:ext cx="4552950" cy="219517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F320F09-0E75-4AA7-A487-53EC9EA3ACD0}"/>
              </a:ext>
            </a:extLst>
          </p:cNvPr>
          <p:cNvSpPr txBox="1"/>
          <p:nvPr/>
        </p:nvSpPr>
        <p:spPr>
          <a:xfrm>
            <a:off x="2062163" y="805675"/>
            <a:ext cx="1628775" cy="3084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CL" sz="1400" dirty="0"/>
              <a:t>Educación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488F2FB-8452-416B-AB87-6F1575AF0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232" y="4590998"/>
            <a:ext cx="4443321" cy="2230879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3EDF744D-9760-4EAB-8010-E483DECF8920}"/>
              </a:ext>
            </a:extLst>
          </p:cNvPr>
          <p:cNvGrpSpPr/>
          <p:nvPr/>
        </p:nvGrpSpPr>
        <p:grpSpPr>
          <a:xfrm>
            <a:off x="5048394" y="4190960"/>
            <a:ext cx="1220188" cy="533401"/>
            <a:chOff x="7033762" y="4756275"/>
            <a:chExt cx="1406127" cy="723217"/>
          </a:xfrm>
        </p:grpSpPr>
        <p:sp>
          <p:nvSpPr>
            <p:cNvPr id="24" name="Bocadillo: ovalado 23">
              <a:extLst>
                <a:ext uri="{FF2B5EF4-FFF2-40B4-BE49-F238E27FC236}">
                  <a16:creationId xmlns:a16="http://schemas.microsoft.com/office/drawing/2014/main" id="{2114A9B6-F0FD-42F7-AA5C-A0AC7F5C262F}"/>
                </a:ext>
              </a:extLst>
            </p:cNvPr>
            <p:cNvSpPr/>
            <p:nvPr/>
          </p:nvSpPr>
          <p:spPr>
            <a:xfrm>
              <a:off x="7033762" y="4756275"/>
              <a:ext cx="1406127" cy="723217"/>
            </a:xfrm>
            <a:prstGeom prst="wedgeEllipseCallou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6CE8CC08-3444-4EF2-8A2E-2EE600710289}"/>
                </a:ext>
              </a:extLst>
            </p:cNvPr>
            <p:cNvSpPr txBox="1"/>
            <p:nvPr/>
          </p:nvSpPr>
          <p:spPr>
            <a:xfrm>
              <a:off x="7152696" y="4878339"/>
              <a:ext cx="1257300" cy="500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900" dirty="0"/>
                <a:t>DATA EDUCACIÓN</a:t>
              </a:r>
            </a:p>
          </p:txBody>
        </p:sp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856378CA-57F6-47AF-8EA9-525E57E183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7121" y="859613"/>
            <a:ext cx="6369377" cy="246392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F1F359EB-07FE-4230-92E9-55AFD17BE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63" y="2864263"/>
            <a:ext cx="3222196" cy="1527467"/>
          </a:xfrm>
          <a:prstGeom prst="rect">
            <a:avLst/>
          </a:prstGeom>
        </p:spPr>
      </p:pic>
      <p:pic>
        <p:nvPicPr>
          <p:cNvPr id="21" name="Imagen 20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DA4C2C6-EDFC-4044-8515-F7B09C3EDB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4A7EE91-D629-42DD-8880-37061C015F50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19BEF8EF-E072-4804-8E08-A0B86EE19B0C}"/>
              </a:ext>
            </a:extLst>
          </p:cNvPr>
          <p:cNvSpPr txBox="1"/>
          <p:nvPr/>
        </p:nvSpPr>
        <p:spPr>
          <a:xfrm>
            <a:off x="238369" y="805675"/>
            <a:ext cx="1635592" cy="29238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indent="0" algn="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Desarrollo y Equidad</a:t>
            </a:r>
          </a:p>
        </p:txBody>
      </p:sp>
      <p:sp>
        <p:nvSpPr>
          <p:cNvPr id="35" name="Freeform 183">
            <a:extLst>
              <a:ext uri="{FF2B5EF4-FFF2-40B4-BE49-F238E27FC236}">
                <a16:creationId xmlns:a16="http://schemas.microsoft.com/office/drawing/2014/main" id="{D7563390-EF18-4B5F-9334-7720263AD185}"/>
              </a:ext>
            </a:extLst>
          </p:cNvPr>
          <p:cNvSpPr>
            <a:spLocks noEditPoints="1"/>
          </p:cNvSpPr>
          <p:nvPr/>
        </p:nvSpPr>
        <p:spPr bwMode="auto">
          <a:xfrm>
            <a:off x="0" y="3625735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F320F09-0E75-4AA7-A487-53EC9EA3ACD0}"/>
              </a:ext>
            </a:extLst>
          </p:cNvPr>
          <p:cNvSpPr txBox="1"/>
          <p:nvPr/>
        </p:nvSpPr>
        <p:spPr>
          <a:xfrm>
            <a:off x="2062163" y="805675"/>
            <a:ext cx="1628775" cy="3084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CL" sz="1400" dirty="0"/>
              <a:t>Empleo</a:t>
            </a:r>
          </a:p>
        </p:txBody>
      </p:sp>
      <p:pic>
        <p:nvPicPr>
          <p:cNvPr id="2" name="Imagen 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F30858BF-6857-405A-B14C-1C24E89BD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70A22ADF-FC46-4B6B-9852-F7C6771FF987}"/>
              </a:ext>
            </a:extLst>
          </p:cNvPr>
          <p:cNvSpPr txBox="1"/>
          <p:nvPr/>
        </p:nvSpPr>
        <p:spPr>
          <a:xfrm>
            <a:off x="91766" y="59994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(Es importante destacar que los datos de las preguntas de empleo de los censos no están diseñadas para generar tasas o indicadores como índices de desempleo u otros, por lo que no es aconsejable su comparación con encuestas sobre empleo.)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489C871E-93E5-431F-A29F-91C22B01876E}"/>
              </a:ext>
            </a:extLst>
          </p:cNvPr>
          <p:cNvGrpSpPr/>
          <p:nvPr/>
        </p:nvGrpSpPr>
        <p:grpSpPr>
          <a:xfrm>
            <a:off x="5048394" y="5314910"/>
            <a:ext cx="1220188" cy="533401"/>
            <a:chOff x="7033762" y="4756275"/>
            <a:chExt cx="1406127" cy="723217"/>
          </a:xfrm>
        </p:grpSpPr>
        <p:sp>
          <p:nvSpPr>
            <p:cNvPr id="26" name="Bocadillo: ovalado 25">
              <a:extLst>
                <a:ext uri="{FF2B5EF4-FFF2-40B4-BE49-F238E27FC236}">
                  <a16:creationId xmlns:a16="http://schemas.microsoft.com/office/drawing/2014/main" id="{DEC4803D-30E9-4F44-A076-4A403578385B}"/>
                </a:ext>
              </a:extLst>
            </p:cNvPr>
            <p:cNvSpPr/>
            <p:nvPr/>
          </p:nvSpPr>
          <p:spPr>
            <a:xfrm>
              <a:off x="7033762" y="4756275"/>
              <a:ext cx="1406127" cy="723217"/>
            </a:xfrm>
            <a:prstGeom prst="wedgeEllipseCallou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9EC4DD1F-83BC-4086-BA57-0806F0A73E33}"/>
                </a:ext>
              </a:extLst>
            </p:cNvPr>
            <p:cNvSpPr txBox="1"/>
            <p:nvPr/>
          </p:nvSpPr>
          <p:spPr>
            <a:xfrm>
              <a:off x="7152696" y="4878339"/>
              <a:ext cx="1257300" cy="500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900" dirty="0">
                  <a:solidFill>
                    <a:srgbClr val="FF0000"/>
                  </a:solidFill>
                </a:rPr>
                <a:t>Ojo !!! Esto advierte el INE</a:t>
              </a: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06DB35F-5499-41DA-80F0-7E12A93FFA7B}"/>
              </a:ext>
            </a:extLst>
          </p:cNvPr>
          <p:cNvSpPr txBox="1"/>
          <p:nvPr/>
        </p:nvSpPr>
        <p:spPr>
          <a:xfrm>
            <a:off x="91766" y="132129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b="1" dirty="0"/>
              <a:t>PEA:</a:t>
            </a:r>
            <a:r>
              <a:rPr lang="es-CL" sz="1200" dirty="0"/>
              <a:t> se encuentra compuesta por “personas de uno u otro sexo, (en edad de trabajar) que proporcionan la mano de obra para la producción de bienes y servicios económicos durante el período de referencia elegido para investigar las características económicas. Operacionalmente involucra tanto a ocupados como a desocupados”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F81B29D-932B-4AE4-8CAA-D9DDC517D1C4}"/>
              </a:ext>
            </a:extLst>
          </p:cNvPr>
          <p:cNvSpPr txBox="1"/>
          <p:nvPr/>
        </p:nvSpPr>
        <p:spPr>
          <a:xfrm>
            <a:off x="91766" y="3261422"/>
            <a:ext cx="4937436" cy="1569660"/>
          </a:xfrm>
          <a:prstGeom prst="rect">
            <a:avLst/>
          </a:prstGeom>
          <a:noFill/>
        </p:spPr>
        <p:txBody>
          <a:bodyPr wrap="square" lIns="72000" tIns="36000" rIns="72000" bIns="36000" rtlCol="0" anchor="b">
            <a:spAutoFit/>
          </a:bodyPr>
          <a:lstStyle>
            <a:defPPr>
              <a:defRPr lang="es-CL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388094"/>
                </a:solidFill>
              </a:defRPr>
            </a:lvl1pPr>
          </a:lstStyle>
          <a:p>
            <a:r>
              <a:rPr lang="es-CL" dirty="0"/>
              <a:t>Personas que Declaran trabajar  </a:t>
            </a:r>
            <a:r>
              <a:rPr lang="es-CL" b="0" dirty="0">
                <a:solidFill>
                  <a:schemeClr val="tx1"/>
                </a:solidFill>
              </a:rPr>
              <a:t>58%</a:t>
            </a:r>
          </a:p>
          <a:p>
            <a:r>
              <a:rPr lang="es-CL" dirty="0"/>
              <a:t>promedio de Edad de personas que declaran trabajar  </a:t>
            </a:r>
            <a:r>
              <a:rPr lang="es-CL" b="0" dirty="0">
                <a:solidFill>
                  <a:schemeClr val="tx1"/>
                </a:solidFill>
              </a:rPr>
              <a:t>41,2%</a:t>
            </a:r>
          </a:p>
          <a:p>
            <a:r>
              <a:rPr lang="es-CL" dirty="0"/>
              <a:t>Personas que Declaran trabajar  y que son Mujeres  </a:t>
            </a:r>
            <a:r>
              <a:rPr lang="es-CL" b="0" dirty="0">
                <a:solidFill>
                  <a:schemeClr val="tx1"/>
                </a:solidFill>
              </a:rPr>
              <a:t>40%</a:t>
            </a:r>
          </a:p>
          <a:p>
            <a:r>
              <a:rPr lang="es-CL" dirty="0"/>
              <a:t>Personas que Declaran trabajar y asistir a la educación formal   </a:t>
            </a:r>
            <a:r>
              <a:rPr lang="es-CL" b="0" dirty="0">
                <a:solidFill>
                  <a:schemeClr val="tx1"/>
                </a:solidFill>
              </a:rPr>
              <a:t>8%</a:t>
            </a:r>
          </a:p>
          <a:p>
            <a:r>
              <a:rPr lang="es-CL" dirty="0"/>
              <a:t>Años de Escolaridad promedio de las personas que declaran trabajar </a:t>
            </a:r>
            <a:r>
              <a:rPr lang="es-CL" b="0" dirty="0">
                <a:solidFill>
                  <a:schemeClr val="tx1"/>
                </a:solidFill>
              </a:rPr>
              <a:t>10,2%</a:t>
            </a:r>
          </a:p>
          <a:p>
            <a:r>
              <a:rPr lang="es-CL" dirty="0"/>
              <a:t>Personas que trabajan en el Sector Económico primario  </a:t>
            </a:r>
            <a:r>
              <a:rPr lang="es-CL" b="0" dirty="0">
                <a:solidFill>
                  <a:schemeClr val="tx1"/>
                </a:solidFill>
              </a:rPr>
              <a:t>1%</a:t>
            </a:r>
          </a:p>
          <a:p>
            <a:r>
              <a:rPr lang="es-CL" dirty="0"/>
              <a:t>Personas que trabajan en el Sector Económico secundario	</a:t>
            </a:r>
            <a:r>
              <a:rPr lang="es-CL" b="0" dirty="0">
                <a:solidFill>
                  <a:schemeClr val="tx1"/>
                </a:solidFill>
              </a:rPr>
              <a:t>9%</a:t>
            </a:r>
          </a:p>
          <a:p>
            <a:r>
              <a:rPr lang="es-CL" dirty="0"/>
              <a:t>Personas que trabajan en el Sector Económico terciario </a:t>
            </a:r>
            <a:r>
              <a:rPr lang="es-CL" b="0" dirty="0">
                <a:solidFill>
                  <a:schemeClr val="tx1"/>
                </a:solidFill>
              </a:rPr>
              <a:t>90%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BF99682-FC0C-4DD0-A8D9-1F93F38CA9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53"/>
          <a:stretch/>
        </p:blipFill>
        <p:spPr>
          <a:xfrm>
            <a:off x="6561195" y="1434671"/>
            <a:ext cx="5539039" cy="3595187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C95A878A-5A40-4CEA-8217-BC4598480CC7}"/>
              </a:ext>
            </a:extLst>
          </p:cNvPr>
          <p:cNvSpPr txBox="1"/>
          <p:nvPr/>
        </p:nvSpPr>
        <p:spPr>
          <a:xfrm>
            <a:off x="59355" y="2153043"/>
            <a:ext cx="6096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100" dirty="0"/>
              <a:t>Se calcula como el cociente entre la población económicamente activa y la población total, expresada en términos porcentuales (por eso se multiplica por 100). </a:t>
            </a:r>
            <a:r>
              <a:rPr lang="es-CL" sz="1100" i="1" dirty="0"/>
              <a:t>Así por ejemplo, si la TA es de 45%, entonces quiere decir que de cada 100 personas de la población total, 45 pertenecen a la PEA.</a:t>
            </a:r>
          </a:p>
        </p:txBody>
      </p:sp>
    </p:spTree>
    <p:extLst>
      <p:ext uri="{BB962C8B-B14F-4D97-AF65-F5344CB8AC3E}">
        <p14:creationId xmlns:p14="http://schemas.microsoft.com/office/powerpoint/2010/main" val="52881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4A7EE91-D629-42DD-8880-37061C015F50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19BEF8EF-E072-4804-8E08-A0B86EE19B0C}"/>
              </a:ext>
            </a:extLst>
          </p:cNvPr>
          <p:cNvSpPr txBox="1"/>
          <p:nvPr/>
        </p:nvSpPr>
        <p:spPr>
          <a:xfrm>
            <a:off x="238369" y="805675"/>
            <a:ext cx="1635592" cy="29238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indent="0" algn="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300" b="1" kern="1200" dirty="0">
                <a:latin typeface="+mn-lt"/>
                <a:ea typeface="+mn-ea"/>
                <a:cs typeface="+mn-cs"/>
              </a:rPr>
              <a:t>Desarrollo y Equidad</a:t>
            </a:r>
          </a:p>
        </p:txBody>
      </p:sp>
      <p:sp>
        <p:nvSpPr>
          <p:cNvPr id="35" name="Freeform 183">
            <a:extLst>
              <a:ext uri="{FF2B5EF4-FFF2-40B4-BE49-F238E27FC236}">
                <a16:creationId xmlns:a16="http://schemas.microsoft.com/office/drawing/2014/main" id="{D7563390-EF18-4B5F-9334-7720263AD185}"/>
              </a:ext>
            </a:extLst>
          </p:cNvPr>
          <p:cNvSpPr>
            <a:spLocks noEditPoints="1"/>
          </p:cNvSpPr>
          <p:nvPr/>
        </p:nvSpPr>
        <p:spPr bwMode="auto">
          <a:xfrm>
            <a:off x="0" y="3625735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F320F09-0E75-4AA7-A487-53EC9EA3ACD0}"/>
              </a:ext>
            </a:extLst>
          </p:cNvPr>
          <p:cNvSpPr txBox="1"/>
          <p:nvPr/>
        </p:nvSpPr>
        <p:spPr>
          <a:xfrm>
            <a:off x="2062163" y="805675"/>
            <a:ext cx="2528887" cy="3077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CL" sz="1400" dirty="0"/>
              <a:t>Ingresos Monetarios</a:t>
            </a:r>
          </a:p>
        </p:txBody>
      </p:sp>
      <p:pic>
        <p:nvPicPr>
          <p:cNvPr id="2" name="Imagen 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F30858BF-6857-405A-B14C-1C24E89BD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D26F46C-03E0-4B97-8F56-84F6E5DBE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387" y="2028340"/>
            <a:ext cx="4767717" cy="234637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EDB4904-3432-43D4-8B9D-67B1CA1F3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35" y="2043729"/>
            <a:ext cx="4767717" cy="2309362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E351A09A-1234-455D-8F91-0EADE93695A8}"/>
              </a:ext>
            </a:extLst>
          </p:cNvPr>
          <p:cNvSpPr txBox="1"/>
          <p:nvPr/>
        </p:nvSpPr>
        <p:spPr>
          <a:xfrm>
            <a:off x="820235" y="1583564"/>
            <a:ext cx="3380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 Ingreso autónomo del hogar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4812ECB-057F-434F-803D-B8F9A3CECCB0}"/>
              </a:ext>
            </a:extLst>
          </p:cNvPr>
          <p:cNvSpPr txBox="1"/>
          <p:nvPr/>
        </p:nvSpPr>
        <p:spPr>
          <a:xfrm>
            <a:off x="6543675" y="1547951"/>
            <a:ext cx="3048000" cy="376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 Ingreso monetario del hogar</a:t>
            </a:r>
          </a:p>
        </p:txBody>
      </p:sp>
    </p:spTree>
    <p:extLst>
      <p:ext uri="{BB962C8B-B14F-4D97-AF65-F5344CB8AC3E}">
        <p14:creationId xmlns:p14="http://schemas.microsoft.com/office/powerpoint/2010/main" val="187157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4FABCD1-9F3D-4EF0-859B-B97EE92F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" y="-2941"/>
            <a:ext cx="12008467" cy="69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9D0FE9-8A5E-4F62-9BA3-D7FDD8F8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876550" cy="68924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4A7EE91-D629-42DD-8880-37061C015F50}"/>
              </a:ext>
            </a:extLst>
          </p:cNvPr>
          <p:cNvSpPr txBox="1"/>
          <p:nvPr/>
        </p:nvSpPr>
        <p:spPr>
          <a:xfrm>
            <a:off x="4438650" y="104775"/>
            <a:ext cx="75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DATA MUNICIPIOS: Métricas e Índices para la Gestión Municipal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19BEF8EF-E072-4804-8E08-A0B86EE19B0C}"/>
              </a:ext>
            </a:extLst>
          </p:cNvPr>
          <p:cNvSpPr txBox="1"/>
          <p:nvPr/>
        </p:nvSpPr>
        <p:spPr>
          <a:xfrm>
            <a:off x="238369" y="805675"/>
            <a:ext cx="1635592" cy="276999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es-CL" sz="1200" b="1" dirty="0"/>
              <a:t>Hogar y vivienda</a:t>
            </a:r>
          </a:p>
        </p:txBody>
      </p:sp>
      <p:sp>
        <p:nvSpPr>
          <p:cNvPr id="35" name="Freeform 183">
            <a:extLst>
              <a:ext uri="{FF2B5EF4-FFF2-40B4-BE49-F238E27FC236}">
                <a16:creationId xmlns:a16="http://schemas.microsoft.com/office/drawing/2014/main" id="{D7563390-EF18-4B5F-9334-7720263AD185}"/>
              </a:ext>
            </a:extLst>
          </p:cNvPr>
          <p:cNvSpPr>
            <a:spLocks noEditPoints="1"/>
          </p:cNvSpPr>
          <p:nvPr/>
        </p:nvSpPr>
        <p:spPr bwMode="auto">
          <a:xfrm>
            <a:off x="-1132" y="3618558"/>
            <a:ext cx="12185511" cy="3241789"/>
          </a:xfrm>
          <a:custGeom>
            <a:avLst/>
            <a:gdLst>
              <a:gd name="T0" fmla="*/ 3743 w 4211"/>
              <a:gd name="T1" fmla="*/ 508 h 1254"/>
              <a:gd name="T2" fmla="*/ 3617 w 4211"/>
              <a:gd name="T3" fmla="*/ 207 h 1254"/>
              <a:gd name="T4" fmla="*/ 3276 w 4211"/>
              <a:gd name="T5" fmla="*/ 492 h 1254"/>
              <a:gd name="T6" fmla="*/ 3009 w 4211"/>
              <a:gd name="T7" fmla="*/ 368 h 1254"/>
              <a:gd name="T8" fmla="*/ 2879 w 4211"/>
              <a:gd name="T9" fmla="*/ 454 h 1254"/>
              <a:gd name="T10" fmla="*/ 2692 w 4211"/>
              <a:gd name="T11" fmla="*/ 361 h 1254"/>
              <a:gd name="T12" fmla="*/ 2479 w 4211"/>
              <a:gd name="T13" fmla="*/ 311 h 1254"/>
              <a:gd name="T14" fmla="*/ 2299 w 4211"/>
              <a:gd name="T15" fmla="*/ 698 h 1254"/>
              <a:gd name="T16" fmla="*/ 1966 w 4211"/>
              <a:gd name="T17" fmla="*/ 651 h 1254"/>
              <a:gd name="T18" fmla="*/ 1625 w 4211"/>
              <a:gd name="T19" fmla="*/ 382 h 1254"/>
              <a:gd name="T20" fmla="*/ 1424 w 4211"/>
              <a:gd name="T21" fmla="*/ 558 h 1254"/>
              <a:gd name="T22" fmla="*/ 1102 w 4211"/>
              <a:gd name="T23" fmla="*/ 651 h 1254"/>
              <a:gd name="T24" fmla="*/ 842 w 4211"/>
              <a:gd name="T25" fmla="*/ 606 h 1254"/>
              <a:gd name="T26" fmla="*/ 485 w 4211"/>
              <a:gd name="T27" fmla="*/ 798 h 1254"/>
              <a:gd name="T28" fmla="*/ 11 w 4211"/>
              <a:gd name="T29" fmla="*/ 620 h 1254"/>
              <a:gd name="T30" fmla="*/ 1788 w 4211"/>
              <a:gd name="T31" fmla="*/ 979 h 1254"/>
              <a:gd name="T32" fmla="*/ 1746 w 4211"/>
              <a:gd name="T33" fmla="*/ 729 h 1254"/>
              <a:gd name="T34" fmla="*/ 1788 w 4211"/>
              <a:gd name="T35" fmla="*/ 520 h 1254"/>
              <a:gd name="T36" fmla="*/ 1746 w 4211"/>
              <a:gd name="T37" fmla="*/ 216 h 1254"/>
              <a:gd name="T38" fmla="*/ 1864 w 4211"/>
              <a:gd name="T39" fmla="*/ 881 h 1254"/>
              <a:gd name="T40" fmla="*/ 1864 w 4211"/>
              <a:gd name="T41" fmla="*/ 672 h 1254"/>
              <a:gd name="T42" fmla="*/ 1821 w 4211"/>
              <a:gd name="T43" fmla="*/ 423 h 1254"/>
              <a:gd name="T44" fmla="*/ 1864 w 4211"/>
              <a:gd name="T45" fmla="*/ 368 h 1254"/>
              <a:gd name="T46" fmla="*/ 1899 w 4211"/>
              <a:gd name="T47" fmla="*/ 979 h 1254"/>
              <a:gd name="T48" fmla="*/ 1940 w 4211"/>
              <a:gd name="T49" fmla="*/ 729 h 1254"/>
              <a:gd name="T50" fmla="*/ 1940 w 4211"/>
              <a:gd name="T51" fmla="*/ 520 h 1254"/>
              <a:gd name="T52" fmla="*/ 1899 w 4211"/>
              <a:gd name="T53" fmla="*/ 271 h 1254"/>
              <a:gd name="T54" fmla="*/ 1940 w 4211"/>
              <a:gd name="T55" fmla="*/ 216 h 1254"/>
              <a:gd name="T56" fmla="*/ 2441 w 4211"/>
              <a:gd name="T57" fmla="*/ 1138 h 1254"/>
              <a:gd name="T58" fmla="*/ 2496 w 4211"/>
              <a:gd name="T59" fmla="*/ 397 h 1254"/>
              <a:gd name="T60" fmla="*/ 2576 w 4211"/>
              <a:gd name="T61" fmla="*/ 1138 h 1254"/>
              <a:gd name="T62" fmla="*/ 2600 w 4211"/>
              <a:gd name="T63" fmla="*/ 397 h 1254"/>
              <a:gd name="T64" fmla="*/ 3518 w 4211"/>
              <a:gd name="T65" fmla="*/ 924 h 1254"/>
              <a:gd name="T66" fmla="*/ 3492 w 4211"/>
              <a:gd name="T67" fmla="*/ 803 h 1254"/>
              <a:gd name="T68" fmla="*/ 3518 w 4211"/>
              <a:gd name="T69" fmla="*/ 644 h 1254"/>
              <a:gd name="T70" fmla="*/ 3518 w 4211"/>
              <a:gd name="T71" fmla="*/ 558 h 1254"/>
              <a:gd name="T72" fmla="*/ 3492 w 4211"/>
              <a:gd name="T73" fmla="*/ 461 h 1254"/>
              <a:gd name="T74" fmla="*/ 3518 w 4211"/>
              <a:gd name="T75" fmla="*/ 437 h 1254"/>
              <a:gd name="T76" fmla="*/ 3492 w 4211"/>
              <a:gd name="T77" fmla="*/ 316 h 1254"/>
              <a:gd name="T78" fmla="*/ 3570 w 4211"/>
              <a:gd name="T79" fmla="*/ 948 h 1254"/>
              <a:gd name="T80" fmla="*/ 3570 w 4211"/>
              <a:gd name="T81" fmla="*/ 865 h 1254"/>
              <a:gd name="T82" fmla="*/ 3541 w 4211"/>
              <a:gd name="T83" fmla="*/ 765 h 1254"/>
              <a:gd name="T84" fmla="*/ 3570 w 4211"/>
              <a:gd name="T85" fmla="*/ 741 h 1254"/>
              <a:gd name="T86" fmla="*/ 3541 w 4211"/>
              <a:gd name="T87" fmla="*/ 620 h 1254"/>
              <a:gd name="T88" fmla="*/ 3570 w 4211"/>
              <a:gd name="T89" fmla="*/ 461 h 1254"/>
              <a:gd name="T90" fmla="*/ 3570 w 4211"/>
              <a:gd name="T91" fmla="*/ 378 h 1254"/>
              <a:gd name="T92" fmla="*/ 3541 w 4211"/>
              <a:gd name="T93" fmla="*/ 278 h 1254"/>
              <a:gd name="T94" fmla="*/ 3619 w 4211"/>
              <a:gd name="T95" fmla="*/ 986 h 1254"/>
              <a:gd name="T96" fmla="*/ 3593 w 4211"/>
              <a:gd name="T97" fmla="*/ 865 h 1254"/>
              <a:gd name="T98" fmla="*/ 3619 w 4211"/>
              <a:gd name="T99" fmla="*/ 765 h 1254"/>
              <a:gd name="T100" fmla="*/ 3619 w 4211"/>
              <a:gd name="T101" fmla="*/ 620 h 1254"/>
              <a:gd name="T102" fmla="*/ 3593 w 4211"/>
              <a:gd name="T103" fmla="*/ 520 h 1254"/>
              <a:gd name="T104" fmla="*/ 3619 w 4211"/>
              <a:gd name="T105" fmla="*/ 499 h 1254"/>
              <a:gd name="T106" fmla="*/ 3593 w 4211"/>
              <a:gd name="T107" fmla="*/ 378 h 1254"/>
              <a:gd name="T108" fmla="*/ 3619 w 4211"/>
              <a:gd name="T109" fmla="*/ 278 h 1254"/>
              <a:gd name="T110" fmla="*/ 3669 w 4211"/>
              <a:gd name="T111" fmla="*/ 865 h 1254"/>
              <a:gd name="T112" fmla="*/ 3643 w 4211"/>
              <a:gd name="T113" fmla="*/ 765 h 1254"/>
              <a:gd name="T114" fmla="*/ 3669 w 4211"/>
              <a:gd name="T115" fmla="*/ 741 h 1254"/>
              <a:gd name="T116" fmla="*/ 3643 w 4211"/>
              <a:gd name="T117" fmla="*/ 620 h 1254"/>
              <a:gd name="T118" fmla="*/ 3669 w 4211"/>
              <a:gd name="T119" fmla="*/ 520 h 1254"/>
              <a:gd name="T120" fmla="*/ 3669 w 4211"/>
              <a:gd name="T121" fmla="*/ 378 h 1254"/>
              <a:gd name="T122" fmla="*/ 3643 w 4211"/>
              <a:gd name="T123" fmla="*/ 278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1" h="1254">
                <a:moveTo>
                  <a:pt x="4107" y="853"/>
                </a:moveTo>
                <a:lnTo>
                  <a:pt x="4107" y="689"/>
                </a:lnTo>
                <a:lnTo>
                  <a:pt x="4038" y="689"/>
                </a:lnTo>
                <a:lnTo>
                  <a:pt x="4038" y="677"/>
                </a:lnTo>
                <a:lnTo>
                  <a:pt x="3967" y="677"/>
                </a:lnTo>
                <a:lnTo>
                  <a:pt x="3967" y="508"/>
                </a:lnTo>
                <a:lnTo>
                  <a:pt x="3743" y="508"/>
                </a:lnTo>
                <a:lnTo>
                  <a:pt x="3743" y="335"/>
                </a:lnTo>
                <a:lnTo>
                  <a:pt x="3712" y="335"/>
                </a:lnTo>
                <a:lnTo>
                  <a:pt x="3712" y="197"/>
                </a:lnTo>
                <a:lnTo>
                  <a:pt x="3653" y="197"/>
                </a:lnTo>
                <a:lnTo>
                  <a:pt x="3653" y="157"/>
                </a:lnTo>
                <a:lnTo>
                  <a:pt x="3617" y="157"/>
                </a:lnTo>
                <a:lnTo>
                  <a:pt x="3617" y="207"/>
                </a:lnTo>
                <a:lnTo>
                  <a:pt x="3440" y="207"/>
                </a:lnTo>
                <a:lnTo>
                  <a:pt x="3440" y="596"/>
                </a:lnTo>
                <a:lnTo>
                  <a:pt x="3388" y="596"/>
                </a:lnTo>
                <a:lnTo>
                  <a:pt x="3388" y="708"/>
                </a:lnTo>
                <a:lnTo>
                  <a:pt x="3362" y="708"/>
                </a:lnTo>
                <a:lnTo>
                  <a:pt x="3362" y="492"/>
                </a:lnTo>
                <a:lnTo>
                  <a:pt x="3276" y="492"/>
                </a:lnTo>
                <a:lnTo>
                  <a:pt x="3276" y="373"/>
                </a:lnTo>
                <a:lnTo>
                  <a:pt x="3146" y="373"/>
                </a:lnTo>
                <a:lnTo>
                  <a:pt x="3146" y="449"/>
                </a:lnTo>
                <a:lnTo>
                  <a:pt x="3078" y="382"/>
                </a:lnTo>
                <a:lnTo>
                  <a:pt x="3028" y="444"/>
                </a:lnTo>
                <a:lnTo>
                  <a:pt x="3009" y="444"/>
                </a:lnTo>
                <a:lnTo>
                  <a:pt x="3009" y="368"/>
                </a:lnTo>
                <a:lnTo>
                  <a:pt x="2959" y="368"/>
                </a:lnTo>
                <a:lnTo>
                  <a:pt x="2959" y="202"/>
                </a:lnTo>
                <a:lnTo>
                  <a:pt x="2924" y="202"/>
                </a:lnTo>
                <a:lnTo>
                  <a:pt x="2924" y="382"/>
                </a:lnTo>
                <a:lnTo>
                  <a:pt x="2896" y="382"/>
                </a:lnTo>
                <a:lnTo>
                  <a:pt x="2896" y="454"/>
                </a:lnTo>
                <a:lnTo>
                  <a:pt x="2879" y="454"/>
                </a:lnTo>
                <a:lnTo>
                  <a:pt x="2879" y="615"/>
                </a:lnTo>
                <a:lnTo>
                  <a:pt x="2806" y="615"/>
                </a:lnTo>
                <a:lnTo>
                  <a:pt x="2806" y="679"/>
                </a:lnTo>
                <a:lnTo>
                  <a:pt x="2746" y="679"/>
                </a:lnTo>
                <a:lnTo>
                  <a:pt x="2746" y="594"/>
                </a:lnTo>
                <a:lnTo>
                  <a:pt x="2692" y="594"/>
                </a:lnTo>
                <a:lnTo>
                  <a:pt x="2692" y="361"/>
                </a:lnTo>
                <a:lnTo>
                  <a:pt x="2626" y="361"/>
                </a:lnTo>
                <a:lnTo>
                  <a:pt x="2626" y="316"/>
                </a:lnTo>
                <a:lnTo>
                  <a:pt x="2557" y="316"/>
                </a:lnTo>
                <a:lnTo>
                  <a:pt x="2557" y="264"/>
                </a:lnTo>
                <a:lnTo>
                  <a:pt x="2522" y="264"/>
                </a:lnTo>
                <a:lnTo>
                  <a:pt x="2522" y="311"/>
                </a:lnTo>
                <a:lnTo>
                  <a:pt x="2479" y="311"/>
                </a:lnTo>
                <a:lnTo>
                  <a:pt x="2479" y="157"/>
                </a:lnTo>
                <a:lnTo>
                  <a:pt x="2413" y="157"/>
                </a:lnTo>
                <a:lnTo>
                  <a:pt x="2413" y="309"/>
                </a:lnTo>
                <a:lnTo>
                  <a:pt x="2339" y="309"/>
                </a:lnTo>
                <a:lnTo>
                  <a:pt x="2339" y="492"/>
                </a:lnTo>
                <a:lnTo>
                  <a:pt x="2299" y="492"/>
                </a:lnTo>
                <a:lnTo>
                  <a:pt x="2299" y="698"/>
                </a:lnTo>
                <a:lnTo>
                  <a:pt x="2127" y="698"/>
                </a:lnTo>
                <a:lnTo>
                  <a:pt x="2127" y="620"/>
                </a:lnTo>
                <a:lnTo>
                  <a:pt x="2018" y="620"/>
                </a:lnTo>
                <a:lnTo>
                  <a:pt x="2018" y="708"/>
                </a:lnTo>
                <a:lnTo>
                  <a:pt x="1999" y="708"/>
                </a:lnTo>
                <a:lnTo>
                  <a:pt x="1999" y="651"/>
                </a:lnTo>
                <a:lnTo>
                  <a:pt x="1966" y="651"/>
                </a:lnTo>
                <a:lnTo>
                  <a:pt x="1966" y="0"/>
                </a:lnTo>
                <a:lnTo>
                  <a:pt x="1710" y="0"/>
                </a:lnTo>
                <a:lnTo>
                  <a:pt x="1710" y="696"/>
                </a:lnTo>
                <a:lnTo>
                  <a:pt x="1632" y="696"/>
                </a:lnTo>
                <a:lnTo>
                  <a:pt x="1632" y="558"/>
                </a:lnTo>
                <a:lnTo>
                  <a:pt x="1625" y="558"/>
                </a:lnTo>
                <a:lnTo>
                  <a:pt x="1625" y="382"/>
                </a:lnTo>
                <a:lnTo>
                  <a:pt x="1554" y="283"/>
                </a:lnTo>
                <a:lnTo>
                  <a:pt x="1554" y="162"/>
                </a:lnTo>
                <a:lnTo>
                  <a:pt x="1530" y="162"/>
                </a:lnTo>
                <a:lnTo>
                  <a:pt x="1530" y="278"/>
                </a:lnTo>
                <a:lnTo>
                  <a:pt x="1469" y="387"/>
                </a:lnTo>
                <a:lnTo>
                  <a:pt x="1469" y="558"/>
                </a:lnTo>
                <a:lnTo>
                  <a:pt x="1424" y="558"/>
                </a:lnTo>
                <a:lnTo>
                  <a:pt x="1424" y="656"/>
                </a:lnTo>
                <a:lnTo>
                  <a:pt x="1388" y="656"/>
                </a:lnTo>
                <a:lnTo>
                  <a:pt x="1388" y="591"/>
                </a:lnTo>
                <a:lnTo>
                  <a:pt x="1197" y="591"/>
                </a:lnTo>
                <a:lnTo>
                  <a:pt x="1197" y="808"/>
                </a:lnTo>
                <a:lnTo>
                  <a:pt x="1102" y="808"/>
                </a:lnTo>
                <a:lnTo>
                  <a:pt x="1102" y="651"/>
                </a:lnTo>
                <a:lnTo>
                  <a:pt x="1052" y="651"/>
                </a:lnTo>
                <a:lnTo>
                  <a:pt x="1052" y="596"/>
                </a:lnTo>
                <a:lnTo>
                  <a:pt x="936" y="596"/>
                </a:lnTo>
                <a:lnTo>
                  <a:pt x="936" y="656"/>
                </a:lnTo>
                <a:lnTo>
                  <a:pt x="887" y="656"/>
                </a:lnTo>
                <a:lnTo>
                  <a:pt x="887" y="606"/>
                </a:lnTo>
                <a:lnTo>
                  <a:pt x="842" y="606"/>
                </a:lnTo>
                <a:lnTo>
                  <a:pt x="842" y="665"/>
                </a:lnTo>
                <a:lnTo>
                  <a:pt x="797" y="665"/>
                </a:lnTo>
                <a:lnTo>
                  <a:pt x="797" y="715"/>
                </a:lnTo>
                <a:lnTo>
                  <a:pt x="579" y="715"/>
                </a:lnTo>
                <a:lnTo>
                  <a:pt x="579" y="914"/>
                </a:lnTo>
                <a:lnTo>
                  <a:pt x="485" y="914"/>
                </a:lnTo>
                <a:lnTo>
                  <a:pt x="485" y="798"/>
                </a:lnTo>
                <a:lnTo>
                  <a:pt x="444" y="798"/>
                </a:lnTo>
                <a:lnTo>
                  <a:pt x="444" y="620"/>
                </a:lnTo>
                <a:lnTo>
                  <a:pt x="243" y="620"/>
                </a:lnTo>
                <a:lnTo>
                  <a:pt x="243" y="720"/>
                </a:lnTo>
                <a:lnTo>
                  <a:pt x="182" y="720"/>
                </a:lnTo>
                <a:lnTo>
                  <a:pt x="182" y="620"/>
                </a:lnTo>
                <a:lnTo>
                  <a:pt x="11" y="620"/>
                </a:lnTo>
                <a:lnTo>
                  <a:pt x="11" y="914"/>
                </a:lnTo>
                <a:lnTo>
                  <a:pt x="0" y="914"/>
                </a:lnTo>
                <a:lnTo>
                  <a:pt x="0" y="1247"/>
                </a:lnTo>
                <a:lnTo>
                  <a:pt x="4211" y="1254"/>
                </a:lnTo>
                <a:lnTo>
                  <a:pt x="4211" y="853"/>
                </a:lnTo>
                <a:lnTo>
                  <a:pt x="4107" y="853"/>
                </a:lnTo>
                <a:close/>
                <a:moveTo>
                  <a:pt x="1788" y="979"/>
                </a:moveTo>
                <a:lnTo>
                  <a:pt x="1746" y="979"/>
                </a:lnTo>
                <a:lnTo>
                  <a:pt x="1746" y="881"/>
                </a:lnTo>
                <a:lnTo>
                  <a:pt x="1788" y="881"/>
                </a:lnTo>
                <a:lnTo>
                  <a:pt x="1788" y="979"/>
                </a:lnTo>
                <a:close/>
                <a:moveTo>
                  <a:pt x="1788" y="827"/>
                </a:moveTo>
                <a:lnTo>
                  <a:pt x="1746" y="827"/>
                </a:lnTo>
                <a:lnTo>
                  <a:pt x="1746" y="729"/>
                </a:lnTo>
                <a:lnTo>
                  <a:pt x="1788" y="729"/>
                </a:lnTo>
                <a:lnTo>
                  <a:pt x="1788" y="827"/>
                </a:lnTo>
                <a:close/>
                <a:moveTo>
                  <a:pt x="1788" y="520"/>
                </a:moveTo>
                <a:lnTo>
                  <a:pt x="1746" y="520"/>
                </a:lnTo>
                <a:lnTo>
                  <a:pt x="1746" y="423"/>
                </a:lnTo>
                <a:lnTo>
                  <a:pt x="1788" y="423"/>
                </a:lnTo>
                <a:lnTo>
                  <a:pt x="1788" y="520"/>
                </a:lnTo>
                <a:close/>
                <a:moveTo>
                  <a:pt x="1788" y="368"/>
                </a:moveTo>
                <a:lnTo>
                  <a:pt x="1746" y="368"/>
                </a:lnTo>
                <a:lnTo>
                  <a:pt x="1746" y="271"/>
                </a:lnTo>
                <a:lnTo>
                  <a:pt x="1788" y="271"/>
                </a:lnTo>
                <a:lnTo>
                  <a:pt x="1788" y="368"/>
                </a:lnTo>
                <a:close/>
                <a:moveTo>
                  <a:pt x="1788" y="216"/>
                </a:moveTo>
                <a:lnTo>
                  <a:pt x="1746" y="216"/>
                </a:lnTo>
                <a:lnTo>
                  <a:pt x="1746" y="116"/>
                </a:lnTo>
                <a:lnTo>
                  <a:pt x="1788" y="116"/>
                </a:lnTo>
                <a:lnTo>
                  <a:pt x="1788" y="216"/>
                </a:lnTo>
                <a:close/>
                <a:moveTo>
                  <a:pt x="1864" y="979"/>
                </a:moveTo>
                <a:lnTo>
                  <a:pt x="1821" y="979"/>
                </a:lnTo>
                <a:lnTo>
                  <a:pt x="1821" y="881"/>
                </a:lnTo>
                <a:lnTo>
                  <a:pt x="1864" y="881"/>
                </a:lnTo>
                <a:lnTo>
                  <a:pt x="1864" y="979"/>
                </a:lnTo>
                <a:close/>
                <a:moveTo>
                  <a:pt x="1864" y="827"/>
                </a:moveTo>
                <a:lnTo>
                  <a:pt x="1821" y="827"/>
                </a:lnTo>
                <a:lnTo>
                  <a:pt x="1821" y="729"/>
                </a:lnTo>
                <a:lnTo>
                  <a:pt x="1864" y="729"/>
                </a:lnTo>
                <a:lnTo>
                  <a:pt x="1864" y="827"/>
                </a:lnTo>
                <a:close/>
                <a:moveTo>
                  <a:pt x="1864" y="672"/>
                </a:moveTo>
                <a:lnTo>
                  <a:pt x="1821" y="672"/>
                </a:lnTo>
                <a:lnTo>
                  <a:pt x="1821" y="575"/>
                </a:lnTo>
                <a:lnTo>
                  <a:pt x="1864" y="575"/>
                </a:lnTo>
                <a:lnTo>
                  <a:pt x="1864" y="672"/>
                </a:lnTo>
                <a:close/>
                <a:moveTo>
                  <a:pt x="1864" y="520"/>
                </a:moveTo>
                <a:lnTo>
                  <a:pt x="1821" y="520"/>
                </a:lnTo>
                <a:lnTo>
                  <a:pt x="1821" y="423"/>
                </a:lnTo>
                <a:lnTo>
                  <a:pt x="1864" y="423"/>
                </a:lnTo>
                <a:lnTo>
                  <a:pt x="1864" y="520"/>
                </a:lnTo>
                <a:close/>
                <a:moveTo>
                  <a:pt x="1864" y="368"/>
                </a:moveTo>
                <a:lnTo>
                  <a:pt x="1821" y="368"/>
                </a:lnTo>
                <a:lnTo>
                  <a:pt x="1821" y="271"/>
                </a:lnTo>
                <a:lnTo>
                  <a:pt x="1864" y="271"/>
                </a:lnTo>
                <a:lnTo>
                  <a:pt x="1864" y="368"/>
                </a:lnTo>
                <a:close/>
                <a:moveTo>
                  <a:pt x="1864" y="216"/>
                </a:moveTo>
                <a:lnTo>
                  <a:pt x="1821" y="216"/>
                </a:lnTo>
                <a:lnTo>
                  <a:pt x="1821" y="116"/>
                </a:lnTo>
                <a:lnTo>
                  <a:pt x="1864" y="116"/>
                </a:lnTo>
                <a:lnTo>
                  <a:pt x="1864" y="216"/>
                </a:lnTo>
                <a:close/>
                <a:moveTo>
                  <a:pt x="1940" y="979"/>
                </a:moveTo>
                <a:lnTo>
                  <a:pt x="1899" y="979"/>
                </a:lnTo>
                <a:lnTo>
                  <a:pt x="1899" y="881"/>
                </a:lnTo>
                <a:lnTo>
                  <a:pt x="1940" y="881"/>
                </a:lnTo>
                <a:lnTo>
                  <a:pt x="1940" y="979"/>
                </a:lnTo>
                <a:close/>
                <a:moveTo>
                  <a:pt x="1940" y="827"/>
                </a:moveTo>
                <a:lnTo>
                  <a:pt x="1899" y="827"/>
                </a:lnTo>
                <a:lnTo>
                  <a:pt x="1899" y="729"/>
                </a:lnTo>
                <a:lnTo>
                  <a:pt x="1940" y="729"/>
                </a:lnTo>
                <a:lnTo>
                  <a:pt x="1940" y="827"/>
                </a:lnTo>
                <a:close/>
                <a:moveTo>
                  <a:pt x="1940" y="672"/>
                </a:moveTo>
                <a:lnTo>
                  <a:pt x="1899" y="672"/>
                </a:lnTo>
                <a:lnTo>
                  <a:pt x="1899" y="575"/>
                </a:lnTo>
                <a:lnTo>
                  <a:pt x="1940" y="575"/>
                </a:lnTo>
                <a:lnTo>
                  <a:pt x="1940" y="672"/>
                </a:lnTo>
                <a:close/>
                <a:moveTo>
                  <a:pt x="1940" y="520"/>
                </a:moveTo>
                <a:lnTo>
                  <a:pt x="1899" y="520"/>
                </a:lnTo>
                <a:lnTo>
                  <a:pt x="1899" y="423"/>
                </a:lnTo>
                <a:lnTo>
                  <a:pt x="1940" y="423"/>
                </a:lnTo>
                <a:lnTo>
                  <a:pt x="1940" y="520"/>
                </a:lnTo>
                <a:close/>
                <a:moveTo>
                  <a:pt x="1940" y="368"/>
                </a:moveTo>
                <a:lnTo>
                  <a:pt x="1899" y="368"/>
                </a:lnTo>
                <a:lnTo>
                  <a:pt x="1899" y="271"/>
                </a:lnTo>
                <a:lnTo>
                  <a:pt x="1940" y="271"/>
                </a:lnTo>
                <a:lnTo>
                  <a:pt x="1940" y="368"/>
                </a:lnTo>
                <a:close/>
                <a:moveTo>
                  <a:pt x="1940" y="216"/>
                </a:moveTo>
                <a:lnTo>
                  <a:pt x="1899" y="216"/>
                </a:lnTo>
                <a:lnTo>
                  <a:pt x="1899" y="116"/>
                </a:lnTo>
                <a:lnTo>
                  <a:pt x="1940" y="116"/>
                </a:lnTo>
                <a:lnTo>
                  <a:pt x="1940" y="216"/>
                </a:lnTo>
                <a:close/>
                <a:moveTo>
                  <a:pt x="2418" y="1138"/>
                </a:moveTo>
                <a:lnTo>
                  <a:pt x="2401" y="1138"/>
                </a:lnTo>
                <a:lnTo>
                  <a:pt x="2401" y="397"/>
                </a:lnTo>
                <a:lnTo>
                  <a:pt x="2418" y="397"/>
                </a:lnTo>
                <a:lnTo>
                  <a:pt x="2418" y="1138"/>
                </a:lnTo>
                <a:close/>
                <a:moveTo>
                  <a:pt x="2458" y="1138"/>
                </a:moveTo>
                <a:lnTo>
                  <a:pt x="2441" y="1138"/>
                </a:lnTo>
                <a:lnTo>
                  <a:pt x="2441" y="397"/>
                </a:lnTo>
                <a:lnTo>
                  <a:pt x="2458" y="397"/>
                </a:lnTo>
                <a:lnTo>
                  <a:pt x="2458" y="1138"/>
                </a:lnTo>
                <a:close/>
                <a:moveTo>
                  <a:pt x="2496" y="1138"/>
                </a:moveTo>
                <a:lnTo>
                  <a:pt x="2481" y="1138"/>
                </a:lnTo>
                <a:lnTo>
                  <a:pt x="2481" y="397"/>
                </a:lnTo>
                <a:lnTo>
                  <a:pt x="2496" y="397"/>
                </a:lnTo>
                <a:lnTo>
                  <a:pt x="2496" y="1138"/>
                </a:lnTo>
                <a:close/>
                <a:moveTo>
                  <a:pt x="2536" y="1138"/>
                </a:moveTo>
                <a:lnTo>
                  <a:pt x="2522" y="1138"/>
                </a:lnTo>
                <a:lnTo>
                  <a:pt x="2522" y="397"/>
                </a:lnTo>
                <a:lnTo>
                  <a:pt x="2536" y="397"/>
                </a:lnTo>
                <a:lnTo>
                  <a:pt x="2536" y="1138"/>
                </a:lnTo>
                <a:close/>
                <a:moveTo>
                  <a:pt x="2576" y="1138"/>
                </a:moveTo>
                <a:lnTo>
                  <a:pt x="2562" y="1138"/>
                </a:lnTo>
                <a:lnTo>
                  <a:pt x="2562" y="397"/>
                </a:lnTo>
                <a:lnTo>
                  <a:pt x="2576" y="397"/>
                </a:lnTo>
                <a:lnTo>
                  <a:pt x="2576" y="1138"/>
                </a:lnTo>
                <a:close/>
                <a:moveTo>
                  <a:pt x="2616" y="1138"/>
                </a:moveTo>
                <a:lnTo>
                  <a:pt x="2600" y="1138"/>
                </a:lnTo>
                <a:lnTo>
                  <a:pt x="2600" y="397"/>
                </a:lnTo>
                <a:lnTo>
                  <a:pt x="2616" y="397"/>
                </a:lnTo>
                <a:lnTo>
                  <a:pt x="2616" y="1138"/>
                </a:lnTo>
                <a:close/>
                <a:moveTo>
                  <a:pt x="3518" y="924"/>
                </a:moveTo>
                <a:lnTo>
                  <a:pt x="3492" y="924"/>
                </a:lnTo>
                <a:lnTo>
                  <a:pt x="3492" y="886"/>
                </a:lnTo>
                <a:lnTo>
                  <a:pt x="3518" y="886"/>
                </a:lnTo>
                <a:lnTo>
                  <a:pt x="3518" y="924"/>
                </a:lnTo>
                <a:close/>
                <a:moveTo>
                  <a:pt x="3518" y="865"/>
                </a:moveTo>
                <a:lnTo>
                  <a:pt x="3492" y="865"/>
                </a:lnTo>
                <a:lnTo>
                  <a:pt x="3492" y="827"/>
                </a:lnTo>
                <a:lnTo>
                  <a:pt x="3518" y="827"/>
                </a:lnTo>
                <a:lnTo>
                  <a:pt x="3518" y="865"/>
                </a:lnTo>
                <a:close/>
                <a:moveTo>
                  <a:pt x="3518" y="803"/>
                </a:moveTo>
                <a:lnTo>
                  <a:pt x="3492" y="803"/>
                </a:lnTo>
                <a:lnTo>
                  <a:pt x="3492" y="765"/>
                </a:lnTo>
                <a:lnTo>
                  <a:pt x="3518" y="765"/>
                </a:lnTo>
                <a:lnTo>
                  <a:pt x="3518" y="803"/>
                </a:lnTo>
                <a:close/>
                <a:moveTo>
                  <a:pt x="3518" y="682"/>
                </a:moveTo>
                <a:lnTo>
                  <a:pt x="3492" y="682"/>
                </a:lnTo>
                <a:lnTo>
                  <a:pt x="3492" y="644"/>
                </a:lnTo>
                <a:lnTo>
                  <a:pt x="3518" y="644"/>
                </a:lnTo>
                <a:lnTo>
                  <a:pt x="3518" y="682"/>
                </a:lnTo>
                <a:close/>
                <a:moveTo>
                  <a:pt x="3518" y="620"/>
                </a:moveTo>
                <a:lnTo>
                  <a:pt x="3492" y="620"/>
                </a:lnTo>
                <a:lnTo>
                  <a:pt x="3492" y="582"/>
                </a:lnTo>
                <a:lnTo>
                  <a:pt x="3518" y="582"/>
                </a:lnTo>
                <a:lnTo>
                  <a:pt x="3518" y="620"/>
                </a:lnTo>
                <a:close/>
                <a:moveTo>
                  <a:pt x="3518" y="558"/>
                </a:moveTo>
                <a:lnTo>
                  <a:pt x="3492" y="558"/>
                </a:lnTo>
                <a:lnTo>
                  <a:pt x="3492" y="520"/>
                </a:lnTo>
                <a:lnTo>
                  <a:pt x="3518" y="520"/>
                </a:lnTo>
                <a:lnTo>
                  <a:pt x="3518" y="558"/>
                </a:lnTo>
                <a:close/>
                <a:moveTo>
                  <a:pt x="3518" y="499"/>
                </a:moveTo>
                <a:lnTo>
                  <a:pt x="3492" y="499"/>
                </a:lnTo>
                <a:lnTo>
                  <a:pt x="3492" y="461"/>
                </a:lnTo>
                <a:lnTo>
                  <a:pt x="3518" y="461"/>
                </a:lnTo>
                <a:lnTo>
                  <a:pt x="3518" y="499"/>
                </a:lnTo>
                <a:close/>
                <a:moveTo>
                  <a:pt x="3518" y="437"/>
                </a:moveTo>
                <a:lnTo>
                  <a:pt x="3492" y="437"/>
                </a:lnTo>
                <a:lnTo>
                  <a:pt x="3492" y="399"/>
                </a:lnTo>
                <a:lnTo>
                  <a:pt x="3518" y="399"/>
                </a:lnTo>
                <a:lnTo>
                  <a:pt x="3518" y="437"/>
                </a:lnTo>
                <a:close/>
                <a:moveTo>
                  <a:pt x="3518" y="378"/>
                </a:moveTo>
                <a:lnTo>
                  <a:pt x="3492" y="378"/>
                </a:lnTo>
                <a:lnTo>
                  <a:pt x="3492" y="337"/>
                </a:lnTo>
                <a:lnTo>
                  <a:pt x="3518" y="337"/>
                </a:lnTo>
                <a:lnTo>
                  <a:pt x="3518" y="378"/>
                </a:lnTo>
                <a:close/>
                <a:moveTo>
                  <a:pt x="3518" y="316"/>
                </a:moveTo>
                <a:lnTo>
                  <a:pt x="3492" y="316"/>
                </a:lnTo>
                <a:lnTo>
                  <a:pt x="3492" y="278"/>
                </a:lnTo>
                <a:lnTo>
                  <a:pt x="3518" y="278"/>
                </a:lnTo>
                <a:lnTo>
                  <a:pt x="3518" y="316"/>
                </a:lnTo>
                <a:close/>
                <a:moveTo>
                  <a:pt x="3570" y="986"/>
                </a:moveTo>
                <a:lnTo>
                  <a:pt x="3541" y="986"/>
                </a:lnTo>
                <a:lnTo>
                  <a:pt x="3541" y="948"/>
                </a:lnTo>
                <a:lnTo>
                  <a:pt x="3570" y="948"/>
                </a:lnTo>
                <a:lnTo>
                  <a:pt x="3570" y="986"/>
                </a:lnTo>
                <a:close/>
                <a:moveTo>
                  <a:pt x="3570" y="924"/>
                </a:moveTo>
                <a:lnTo>
                  <a:pt x="3541" y="924"/>
                </a:lnTo>
                <a:lnTo>
                  <a:pt x="3541" y="886"/>
                </a:lnTo>
                <a:lnTo>
                  <a:pt x="3570" y="886"/>
                </a:lnTo>
                <a:lnTo>
                  <a:pt x="3570" y="924"/>
                </a:lnTo>
                <a:close/>
                <a:moveTo>
                  <a:pt x="3570" y="865"/>
                </a:moveTo>
                <a:lnTo>
                  <a:pt x="3541" y="865"/>
                </a:lnTo>
                <a:lnTo>
                  <a:pt x="3541" y="827"/>
                </a:lnTo>
                <a:lnTo>
                  <a:pt x="3570" y="827"/>
                </a:lnTo>
                <a:lnTo>
                  <a:pt x="3570" y="865"/>
                </a:lnTo>
                <a:close/>
                <a:moveTo>
                  <a:pt x="3570" y="803"/>
                </a:moveTo>
                <a:lnTo>
                  <a:pt x="3541" y="803"/>
                </a:lnTo>
                <a:lnTo>
                  <a:pt x="3541" y="765"/>
                </a:lnTo>
                <a:lnTo>
                  <a:pt x="3570" y="765"/>
                </a:lnTo>
                <a:lnTo>
                  <a:pt x="3570" y="803"/>
                </a:lnTo>
                <a:close/>
                <a:moveTo>
                  <a:pt x="3570" y="741"/>
                </a:moveTo>
                <a:lnTo>
                  <a:pt x="3541" y="741"/>
                </a:lnTo>
                <a:lnTo>
                  <a:pt x="3541" y="703"/>
                </a:lnTo>
                <a:lnTo>
                  <a:pt x="3570" y="703"/>
                </a:lnTo>
                <a:lnTo>
                  <a:pt x="3570" y="741"/>
                </a:lnTo>
                <a:close/>
                <a:moveTo>
                  <a:pt x="3570" y="682"/>
                </a:moveTo>
                <a:lnTo>
                  <a:pt x="3541" y="682"/>
                </a:lnTo>
                <a:lnTo>
                  <a:pt x="3541" y="644"/>
                </a:lnTo>
                <a:lnTo>
                  <a:pt x="3570" y="644"/>
                </a:lnTo>
                <a:lnTo>
                  <a:pt x="3570" y="682"/>
                </a:lnTo>
                <a:close/>
                <a:moveTo>
                  <a:pt x="3570" y="620"/>
                </a:moveTo>
                <a:lnTo>
                  <a:pt x="3541" y="620"/>
                </a:lnTo>
                <a:lnTo>
                  <a:pt x="3541" y="582"/>
                </a:lnTo>
                <a:lnTo>
                  <a:pt x="3570" y="582"/>
                </a:lnTo>
                <a:lnTo>
                  <a:pt x="3570" y="620"/>
                </a:lnTo>
                <a:close/>
                <a:moveTo>
                  <a:pt x="3570" y="499"/>
                </a:moveTo>
                <a:lnTo>
                  <a:pt x="3541" y="499"/>
                </a:lnTo>
                <a:lnTo>
                  <a:pt x="3541" y="461"/>
                </a:lnTo>
                <a:lnTo>
                  <a:pt x="3570" y="461"/>
                </a:lnTo>
                <a:lnTo>
                  <a:pt x="3570" y="499"/>
                </a:lnTo>
                <a:close/>
                <a:moveTo>
                  <a:pt x="3570" y="437"/>
                </a:moveTo>
                <a:lnTo>
                  <a:pt x="3541" y="437"/>
                </a:lnTo>
                <a:lnTo>
                  <a:pt x="3541" y="399"/>
                </a:lnTo>
                <a:lnTo>
                  <a:pt x="3570" y="399"/>
                </a:lnTo>
                <a:lnTo>
                  <a:pt x="3570" y="437"/>
                </a:lnTo>
                <a:close/>
                <a:moveTo>
                  <a:pt x="3570" y="378"/>
                </a:moveTo>
                <a:lnTo>
                  <a:pt x="3541" y="378"/>
                </a:lnTo>
                <a:lnTo>
                  <a:pt x="3541" y="337"/>
                </a:lnTo>
                <a:lnTo>
                  <a:pt x="3570" y="337"/>
                </a:lnTo>
                <a:lnTo>
                  <a:pt x="3570" y="378"/>
                </a:lnTo>
                <a:close/>
                <a:moveTo>
                  <a:pt x="3570" y="316"/>
                </a:moveTo>
                <a:lnTo>
                  <a:pt x="3541" y="316"/>
                </a:lnTo>
                <a:lnTo>
                  <a:pt x="3541" y="278"/>
                </a:lnTo>
                <a:lnTo>
                  <a:pt x="3570" y="278"/>
                </a:lnTo>
                <a:lnTo>
                  <a:pt x="3570" y="316"/>
                </a:lnTo>
                <a:close/>
                <a:moveTo>
                  <a:pt x="3619" y="986"/>
                </a:moveTo>
                <a:lnTo>
                  <a:pt x="3593" y="986"/>
                </a:lnTo>
                <a:lnTo>
                  <a:pt x="3593" y="948"/>
                </a:lnTo>
                <a:lnTo>
                  <a:pt x="3619" y="948"/>
                </a:lnTo>
                <a:lnTo>
                  <a:pt x="3619" y="986"/>
                </a:lnTo>
                <a:close/>
                <a:moveTo>
                  <a:pt x="3619" y="924"/>
                </a:moveTo>
                <a:lnTo>
                  <a:pt x="3593" y="924"/>
                </a:lnTo>
                <a:lnTo>
                  <a:pt x="3593" y="886"/>
                </a:lnTo>
                <a:lnTo>
                  <a:pt x="3619" y="886"/>
                </a:lnTo>
                <a:lnTo>
                  <a:pt x="3619" y="924"/>
                </a:lnTo>
                <a:close/>
                <a:moveTo>
                  <a:pt x="3619" y="865"/>
                </a:moveTo>
                <a:lnTo>
                  <a:pt x="3593" y="865"/>
                </a:lnTo>
                <a:lnTo>
                  <a:pt x="3593" y="827"/>
                </a:lnTo>
                <a:lnTo>
                  <a:pt x="3619" y="827"/>
                </a:lnTo>
                <a:lnTo>
                  <a:pt x="3619" y="865"/>
                </a:lnTo>
                <a:close/>
                <a:moveTo>
                  <a:pt x="3619" y="803"/>
                </a:moveTo>
                <a:lnTo>
                  <a:pt x="3593" y="803"/>
                </a:lnTo>
                <a:lnTo>
                  <a:pt x="3593" y="765"/>
                </a:lnTo>
                <a:lnTo>
                  <a:pt x="3619" y="765"/>
                </a:lnTo>
                <a:lnTo>
                  <a:pt x="3619" y="803"/>
                </a:lnTo>
                <a:close/>
                <a:moveTo>
                  <a:pt x="3619" y="682"/>
                </a:moveTo>
                <a:lnTo>
                  <a:pt x="3593" y="682"/>
                </a:lnTo>
                <a:lnTo>
                  <a:pt x="3593" y="644"/>
                </a:lnTo>
                <a:lnTo>
                  <a:pt x="3619" y="644"/>
                </a:lnTo>
                <a:lnTo>
                  <a:pt x="3619" y="682"/>
                </a:lnTo>
                <a:close/>
                <a:moveTo>
                  <a:pt x="3619" y="620"/>
                </a:moveTo>
                <a:lnTo>
                  <a:pt x="3593" y="620"/>
                </a:lnTo>
                <a:lnTo>
                  <a:pt x="3593" y="582"/>
                </a:lnTo>
                <a:lnTo>
                  <a:pt x="3619" y="582"/>
                </a:lnTo>
                <a:lnTo>
                  <a:pt x="3619" y="620"/>
                </a:lnTo>
                <a:close/>
                <a:moveTo>
                  <a:pt x="3619" y="558"/>
                </a:moveTo>
                <a:lnTo>
                  <a:pt x="3593" y="558"/>
                </a:lnTo>
                <a:lnTo>
                  <a:pt x="3593" y="520"/>
                </a:lnTo>
                <a:lnTo>
                  <a:pt x="3619" y="520"/>
                </a:lnTo>
                <a:lnTo>
                  <a:pt x="3619" y="558"/>
                </a:lnTo>
                <a:close/>
                <a:moveTo>
                  <a:pt x="3619" y="499"/>
                </a:moveTo>
                <a:lnTo>
                  <a:pt x="3593" y="499"/>
                </a:lnTo>
                <a:lnTo>
                  <a:pt x="3593" y="461"/>
                </a:lnTo>
                <a:lnTo>
                  <a:pt x="3619" y="461"/>
                </a:lnTo>
                <a:lnTo>
                  <a:pt x="3619" y="499"/>
                </a:lnTo>
                <a:close/>
                <a:moveTo>
                  <a:pt x="3619" y="437"/>
                </a:moveTo>
                <a:lnTo>
                  <a:pt x="3593" y="437"/>
                </a:lnTo>
                <a:lnTo>
                  <a:pt x="3593" y="399"/>
                </a:lnTo>
                <a:lnTo>
                  <a:pt x="3619" y="399"/>
                </a:lnTo>
                <a:lnTo>
                  <a:pt x="3619" y="437"/>
                </a:lnTo>
                <a:close/>
                <a:moveTo>
                  <a:pt x="3619" y="378"/>
                </a:moveTo>
                <a:lnTo>
                  <a:pt x="3593" y="378"/>
                </a:lnTo>
                <a:lnTo>
                  <a:pt x="3593" y="337"/>
                </a:lnTo>
                <a:lnTo>
                  <a:pt x="3619" y="337"/>
                </a:lnTo>
                <a:lnTo>
                  <a:pt x="3619" y="378"/>
                </a:lnTo>
                <a:close/>
                <a:moveTo>
                  <a:pt x="3619" y="316"/>
                </a:moveTo>
                <a:lnTo>
                  <a:pt x="3593" y="316"/>
                </a:lnTo>
                <a:lnTo>
                  <a:pt x="3593" y="278"/>
                </a:lnTo>
                <a:lnTo>
                  <a:pt x="3619" y="278"/>
                </a:lnTo>
                <a:lnTo>
                  <a:pt x="3619" y="316"/>
                </a:lnTo>
                <a:close/>
                <a:moveTo>
                  <a:pt x="3669" y="986"/>
                </a:moveTo>
                <a:lnTo>
                  <a:pt x="3643" y="986"/>
                </a:lnTo>
                <a:lnTo>
                  <a:pt x="3643" y="948"/>
                </a:lnTo>
                <a:lnTo>
                  <a:pt x="3669" y="948"/>
                </a:lnTo>
                <a:lnTo>
                  <a:pt x="3669" y="986"/>
                </a:lnTo>
                <a:close/>
                <a:moveTo>
                  <a:pt x="3669" y="865"/>
                </a:moveTo>
                <a:lnTo>
                  <a:pt x="3643" y="865"/>
                </a:lnTo>
                <a:lnTo>
                  <a:pt x="3643" y="827"/>
                </a:lnTo>
                <a:lnTo>
                  <a:pt x="3669" y="827"/>
                </a:lnTo>
                <a:lnTo>
                  <a:pt x="3669" y="865"/>
                </a:lnTo>
                <a:close/>
                <a:moveTo>
                  <a:pt x="3669" y="803"/>
                </a:moveTo>
                <a:lnTo>
                  <a:pt x="3643" y="803"/>
                </a:lnTo>
                <a:lnTo>
                  <a:pt x="3643" y="765"/>
                </a:lnTo>
                <a:lnTo>
                  <a:pt x="3669" y="765"/>
                </a:lnTo>
                <a:lnTo>
                  <a:pt x="3669" y="803"/>
                </a:lnTo>
                <a:close/>
                <a:moveTo>
                  <a:pt x="3669" y="741"/>
                </a:moveTo>
                <a:lnTo>
                  <a:pt x="3643" y="741"/>
                </a:lnTo>
                <a:lnTo>
                  <a:pt x="3643" y="703"/>
                </a:lnTo>
                <a:lnTo>
                  <a:pt x="3669" y="703"/>
                </a:lnTo>
                <a:lnTo>
                  <a:pt x="3669" y="741"/>
                </a:lnTo>
                <a:close/>
                <a:moveTo>
                  <a:pt x="3669" y="682"/>
                </a:moveTo>
                <a:lnTo>
                  <a:pt x="3643" y="682"/>
                </a:lnTo>
                <a:lnTo>
                  <a:pt x="3643" y="644"/>
                </a:lnTo>
                <a:lnTo>
                  <a:pt x="3669" y="644"/>
                </a:lnTo>
                <a:lnTo>
                  <a:pt x="3669" y="682"/>
                </a:lnTo>
                <a:close/>
                <a:moveTo>
                  <a:pt x="3669" y="620"/>
                </a:moveTo>
                <a:lnTo>
                  <a:pt x="3643" y="620"/>
                </a:lnTo>
                <a:lnTo>
                  <a:pt x="3643" y="582"/>
                </a:lnTo>
                <a:lnTo>
                  <a:pt x="3669" y="582"/>
                </a:lnTo>
                <a:lnTo>
                  <a:pt x="3669" y="620"/>
                </a:lnTo>
                <a:close/>
                <a:moveTo>
                  <a:pt x="3669" y="558"/>
                </a:moveTo>
                <a:lnTo>
                  <a:pt x="3643" y="558"/>
                </a:lnTo>
                <a:lnTo>
                  <a:pt x="3643" y="520"/>
                </a:lnTo>
                <a:lnTo>
                  <a:pt x="3669" y="520"/>
                </a:lnTo>
                <a:lnTo>
                  <a:pt x="3669" y="558"/>
                </a:lnTo>
                <a:close/>
                <a:moveTo>
                  <a:pt x="3669" y="499"/>
                </a:moveTo>
                <a:lnTo>
                  <a:pt x="3643" y="499"/>
                </a:lnTo>
                <a:lnTo>
                  <a:pt x="3643" y="461"/>
                </a:lnTo>
                <a:lnTo>
                  <a:pt x="3669" y="461"/>
                </a:lnTo>
                <a:lnTo>
                  <a:pt x="3669" y="499"/>
                </a:lnTo>
                <a:close/>
                <a:moveTo>
                  <a:pt x="3669" y="378"/>
                </a:moveTo>
                <a:lnTo>
                  <a:pt x="3643" y="378"/>
                </a:lnTo>
                <a:lnTo>
                  <a:pt x="3643" y="337"/>
                </a:lnTo>
                <a:lnTo>
                  <a:pt x="3669" y="337"/>
                </a:lnTo>
                <a:lnTo>
                  <a:pt x="3669" y="378"/>
                </a:lnTo>
                <a:close/>
                <a:moveTo>
                  <a:pt x="3669" y="316"/>
                </a:moveTo>
                <a:lnTo>
                  <a:pt x="3643" y="316"/>
                </a:lnTo>
                <a:lnTo>
                  <a:pt x="3643" y="278"/>
                </a:lnTo>
                <a:lnTo>
                  <a:pt x="3669" y="278"/>
                </a:lnTo>
                <a:lnTo>
                  <a:pt x="3669" y="3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2" name="Imagen 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771807A-2FFD-418A-83F1-E81A32245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8" y="6403147"/>
            <a:ext cx="1960951" cy="43815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F14E5C3-6991-4BAD-B80B-E1DB5424582E}"/>
              </a:ext>
            </a:extLst>
          </p:cNvPr>
          <p:cNvSpPr txBox="1"/>
          <p:nvPr/>
        </p:nvSpPr>
        <p:spPr>
          <a:xfrm>
            <a:off x="17777" y="1176544"/>
            <a:ext cx="2538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s-CL" sz="1200" b="1" dirty="0">
                <a:solidFill>
                  <a:srgbClr val="388094"/>
                </a:solidFill>
              </a:rPr>
              <a:t>Cantidad de hogares	</a:t>
            </a:r>
            <a:r>
              <a:rPr lang="es-CL" sz="1200" dirty="0"/>
              <a:t>2.238.179</a:t>
            </a:r>
          </a:p>
          <a:p>
            <a:pPr defTabSz="457200"/>
            <a:r>
              <a:rPr lang="es-CL" sz="1200" b="1" dirty="0">
                <a:solidFill>
                  <a:srgbClr val="388094"/>
                </a:solidFill>
              </a:rPr>
              <a:t>Viv. con más de 1 hogar </a:t>
            </a:r>
            <a:r>
              <a:rPr lang="es-CL" sz="1200" dirty="0"/>
              <a:t>2%</a:t>
            </a:r>
          </a:p>
          <a:p>
            <a:pPr defTabSz="457200"/>
            <a:r>
              <a:rPr lang="es-CL" sz="1200" b="1" dirty="0">
                <a:solidFill>
                  <a:srgbClr val="388094"/>
                </a:solidFill>
              </a:rPr>
              <a:t>Tamaño de hogares	</a:t>
            </a:r>
            <a:r>
              <a:rPr lang="es-CL" sz="1200" dirty="0"/>
              <a:t>3,1</a:t>
            </a:r>
          </a:p>
          <a:p>
            <a:pPr defTabSz="457200"/>
            <a:r>
              <a:rPr lang="es-CL" sz="1200" b="1" dirty="0">
                <a:solidFill>
                  <a:srgbClr val="388094"/>
                </a:solidFill>
              </a:rPr>
              <a:t>Jefas de hogar	 </a:t>
            </a:r>
            <a:r>
              <a:rPr lang="es-CL" sz="1200" dirty="0"/>
              <a:t>43%</a:t>
            </a:r>
          </a:p>
          <a:p>
            <a:pPr defTabSz="457200"/>
            <a:r>
              <a:rPr lang="es-CL" sz="1200" b="1" dirty="0">
                <a:solidFill>
                  <a:srgbClr val="388094"/>
                </a:solidFill>
              </a:rPr>
              <a:t>Hogares p. originarios </a:t>
            </a:r>
            <a:r>
              <a:rPr lang="es-CL" sz="1200" dirty="0"/>
              <a:t>16%</a:t>
            </a:r>
          </a:p>
          <a:p>
            <a:pPr defTabSz="457200"/>
            <a:r>
              <a:rPr lang="es-CL" sz="1200" b="1" dirty="0">
                <a:solidFill>
                  <a:srgbClr val="388094"/>
                </a:solidFill>
              </a:rPr>
              <a:t>Hogares con migrantes </a:t>
            </a:r>
            <a:r>
              <a:rPr lang="es-CL" sz="1200" dirty="0"/>
              <a:t>11%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3878935-7A81-4D0D-8F73-8DC44825FC59}"/>
              </a:ext>
            </a:extLst>
          </p:cNvPr>
          <p:cNvSpPr txBox="1"/>
          <p:nvPr/>
        </p:nvSpPr>
        <p:spPr>
          <a:xfrm>
            <a:off x="7621" y="2368379"/>
            <a:ext cx="20185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defTabSz="457200">
              <a:defRPr sz="1200" b="1">
                <a:solidFill>
                  <a:srgbClr val="388094"/>
                </a:solidFill>
              </a:defRPr>
            </a:lvl1pPr>
          </a:lstStyle>
          <a:p>
            <a:r>
              <a:rPr lang="es-CL" dirty="0"/>
              <a:t>Viviendas desocupadas </a:t>
            </a:r>
            <a:r>
              <a:rPr lang="es-CL" b="0" dirty="0">
                <a:solidFill>
                  <a:schemeClr val="tx1"/>
                </a:solidFill>
              </a:rPr>
              <a:t>5%</a:t>
            </a:r>
          </a:p>
          <a:p>
            <a:r>
              <a:rPr lang="es-CL" dirty="0"/>
              <a:t>Hacinamiento	</a:t>
            </a:r>
            <a:r>
              <a:rPr lang="es-CL" b="0" dirty="0">
                <a:solidFill>
                  <a:schemeClr val="tx1"/>
                </a:solidFill>
              </a:rPr>
              <a:t>8%</a:t>
            </a:r>
          </a:p>
          <a:p>
            <a:r>
              <a:rPr lang="es-CL" dirty="0"/>
              <a:t>Red pública de agua	</a:t>
            </a:r>
            <a:r>
              <a:rPr lang="es-CL" b="0" dirty="0">
                <a:solidFill>
                  <a:schemeClr val="tx1"/>
                </a:solidFill>
              </a:rPr>
              <a:t>98%</a:t>
            </a:r>
          </a:p>
          <a:p>
            <a:r>
              <a:rPr lang="es-CL" dirty="0"/>
              <a:t>IM Aceptable	</a:t>
            </a:r>
            <a:r>
              <a:rPr lang="es-CL" b="0" dirty="0">
                <a:solidFill>
                  <a:schemeClr val="tx1"/>
                </a:solidFill>
              </a:rPr>
              <a:t>89%</a:t>
            </a:r>
          </a:p>
          <a:p>
            <a:r>
              <a:rPr lang="es-CL" dirty="0"/>
              <a:t>IM Recuperable </a:t>
            </a:r>
            <a:r>
              <a:rPr lang="es-CL" b="0" dirty="0">
                <a:solidFill>
                  <a:schemeClr val="tx1"/>
                </a:solidFill>
              </a:rPr>
              <a:t>11%</a:t>
            </a:r>
          </a:p>
          <a:p>
            <a:r>
              <a:rPr lang="es-CL" dirty="0"/>
              <a:t>IM Irrecuperable </a:t>
            </a:r>
            <a:r>
              <a:rPr lang="es-CL" b="0" dirty="0">
                <a:solidFill>
                  <a:schemeClr val="tx1"/>
                </a:solidFill>
              </a:rPr>
              <a:t>0%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CA67A30-3CE3-4C86-B05D-CFE549AF6917}"/>
              </a:ext>
            </a:extLst>
          </p:cNvPr>
          <p:cNvSpPr txBox="1"/>
          <p:nvPr/>
        </p:nvSpPr>
        <p:spPr>
          <a:xfrm>
            <a:off x="2762934" y="2731673"/>
            <a:ext cx="217101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Tipo de Pared</a:t>
            </a:r>
          </a:p>
          <a:p>
            <a:r>
              <a:rPr lang="es-CL" sz="1100" dirty="0"/>
              <a:t>Tipo de Techo</a:t>
            </a:r>
          </a:p>
          <a:p>
            <a:r>
              <a:rPr lang="es-CL" sz="1100" dirty="0"/>
              <a:t>Tipo de Piso</a:t>
            </a:r>
          </a:p>
        </p:txBody>
      </p: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1A25BCA2-E22C-4310-A6D0-3B5DAC8D08E1}"/>
              </a:ext>
            </a:extLst>
          </p:cNvPr>
          <p:cNvCxnSpPr>
            <a:cxnSpLocks/>
          </p:cNvCxnSpPr>
          <p:nvPr/>
        </p:nvCxnSpPr>
        <p:spPr>
          <a:xfrm flipV="1">
            <a:off x="1350645" y="2827986"/>
            <a:ext cx="1412289" cy="2603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9DA7D6CD-68C2-4AA5-8D5D-F428E7956275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350645" y="3031755"/>
            <a:ext cx="1412289" cy="858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FFDF79F4-3CEB-4B2C-ADD8-19C1CD7775DE}"/>
              </a:ext>
            </a:extLst>
          </p:cNvPr>
          <p:cNvCxnSpPr>
            <a:cxnSpLocks/>
          </p:cNvCxnSpPr>
          <p:nvPr/>
        </p:nvCxnSpPr>
        <p:spPr>
          <a:xfrm>
            <a:off x="1417320" y="3133076"/>
            <a:ext cx="1345614" cy="1013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18C384C-842C-4DF5-B7F2-2D600416F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955" y="716174"/>
            <a:ext cx="8369424" cy="458899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0DA0207-50D2-44ED-8939-A203EFE5B6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63" y="3863600"/>
            <a:ext cx="2707815" cy="2977697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938F83E9-DA8A-43F6-A87C-C7E0FD26A0D0}"/>
              </a:ext>
            </a:extLst>
          </p:cNvPr>
          <p:cNvSpPr txBox="1"/>
          <p:nvPr/>
        </p:nvSpPr>
        <p:spPr>
          <a:xfrm>
            <a:off x="3427888" y="5680161"/>
            <a:ext cx="6096000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s-CL" dirty="0">
                <a:solidFill>
                  <a:srgbClr val="FFFF00"/>
                </a:solidFill>
              </a:rPr>
              <a:t>El indicador de hacinamiento es la razón entre el número de personas residentes en la vivienda y el número de dormitorios de la misma. </a:t>
            </a:r>
          </a:p>
        </p:txBody>
      </p:sp>
    </p:spTree>
    <p:extLst>
      <p:ext uri="{BB962C8B-B14F-4D97-AF65-F5344CB8AC3E}">
        <p14:creationId xmlns:p14="http://schemas.microsoft.com/office/powerpoint/2010/main" val="74781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31159</TotalTime>
  <Words>2090</Words>
  <Application>Microsoft Office PowerPoint</Application>
  <PresentationFormat>Panorámica</PresentationFormat>
  <Paragraphs>178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gobCL</vt:lpstr>
      <vt:lpstr>Open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Astrid Holmgren</dc:creator>
  <cp:lastModifiedBy>Astrid Holmgren</cp:lastModifiedBy>
  <cp:revision>149</cp:revision>
  <dcterms:created xsi:type="dcterms:W3CDTF">2020-09-05T22:50:56Z</dcterms:created>
  <dcterms:modified xsi:type="dcterms:W3CDTF">2020-10-15T14:43:49Z</dcterms:modified>
</cp:coreProperties>
</file>